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74" r:id="rId3"/>
    <p:sldId id="273" r:id="rId4"/>
    <p:sldId id="266" r:id="rId5"/>
    <p:sldId id="267" r:id="rId6"/>
    <p:sldId id="268" r:id="rId7"/>
    <p:sldId id="269" r:id="rId8"/>
    <p:sldId id="272" r:id="rId9"/>
    <p:sldId id="278" r:id="rId10"/>
    <p:sldId id="270" r:id="rId11"/>
    <p:sldId id="276" r:id="rId12"/>
    <p:sldId id="277" r:id="rId13"/>
    <p:sldId id="279" r:id="rId14"/>
    <p:sldId id="281" r:id="rId15"/>
    <p:sldId id="271" r:id="rId16"/>
    <p:sldId id="283" r:id="rId17"/>
    <p:sldId id="284" r:id="rId18"/>
    <p:sldId id="285" r:id="rId19"/>
    <p:sldId id="286" r:id="rId20"/>
    <p:sldId id="280"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FFFF"/>
    <a:srgbClr val="0000CC"/>
    <a:srgbClr val="CC66FF"/>
    <a:srgbClr val="FF3F3F"/>
    <a:srgbClr val="A50021"/>
    <a:srgbClr val="3E7DBC"/>
    <a:srgbClr val="FFFF00"/>
    <a:srgbClr val="990033"/>
    <a:srgbClr val="336699"/>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18.06.2014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18.06.2014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18.06.2014</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18.06.2014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18.06.2014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28596" y="117693"/>
            <a:ext cx="8352928" cy="6001643"/>
          </a:xfrm>
          <a:prstGeom prst="rect">
            <a:avLst/>
          </a:prstGeom>
          <a:noFill/>
        </p:spPr>
        <p:txBody>
          <a:bodyPr wrap="square" rtlCol="0">
            <a:spAutoFit/>
          </a:bodyPr>
          <a:lstStyle/>
          <a:p>
            <a:pPr algn="ctr"/>
            <a:r>
              <a:rPr lang="ru-RU" sz="1600" dirty="0" smtClean="0"/>
              <a:t>Уважаемые родители!</a:t>
            </a:r>
          </a:p>
          <a:p>
            <a:pPr algn="ctr"/>
            <a:endParaRPr lang="ru-RU" sz="1600" dirty="0" smtClean="0"/>
          </a:p>
          <a:p>
            <a:r>
              <a:rPr lang="ru-RU" sz="1600" dirty="0" smtClean="0"/>
              <a:t>Наступило самое любимое время для ребят – большие летние каникулы! </a:t>
            </a:r>
          </a:p>
          <a:p>
            <a:endParaRPr lang="ru-RU" sz="1600" dirty="0" smtClean="0"/>
          </a:p>
          <a:p>
            <a:r>
              <a:rPr lang="ru-RU" sz="1600" dirty="0" smtClean="0"/>
              <a:t>Они приносят много радостных впечатлений, новых ощущений, интересных встреч. Летом дети особенно быстро будут расти, развиваться физически. Лето - это время, когда есть много возможностей поправить здоровье: водные процедуры и солнечные ванны, богатые витаминами овощи и фрукты, отдых и развлечения.</a:t>
            </a:r>
          </a:p>
          <a:p>
            <a:endParaRPr lang="ru-RU" sz="1600" dirty="0" smtClean="0"/>
          </a:p>
          <a:p>
            <a:endParaRPr lang="ru-RU" sz="1600" dirty="0" smtClean="0"/>
          </a:p>
          <a:p>
            <a:r>
              <a:rPr lang="ru-RU" sz="1600" dirty="0" smtClean="0"/>
              <a:t>Однако, свободное от учёбы время можно тоже провести по-разному: пролежать на диване перед телевизором или позаниматься спортом, просидеть за компьютером, играя в ужасные «</a:t>
            </a:r>
            <a:r>
              <a:rPr lang="ru-RU" sz="1600" dirty="0" err="1" smtClean="0"/>
              <a:t>стрелялки</a:t>
            </a:r>
            <a:r>
              <a:rPr lang="ru-RU" sz="1600" dirty="0" smtClean="0"/>
              <a:t>»</a:t>
            </a:r>
            <a:r>
              <a:rPr lang="ru-RU" sz="1600" dirty="0" smtClean="0"/>
              <a:t>,</a:t>
            </a:r>
            <a:r>
              <a:rPr lang="ru-RU" sz="1600" dirty="0" smtClean="0"/>
              <a:t> </a:t>
            </a:r>
            <a:r>
              <a:rPr lang="ru-RU" sz="1600" dirty="0" smtClean="0"/>
              <a:t>или  заниматься какими-то делами на свежем воздухе, почитать книгу, встретиться для интересного общения с друзьями или чтобы, это касается старшеклассников, покурить, распить пиво </a:t>
            </a:r>
            <a:r>
              <a:rPr lang="ru-RU" sz="1600" dirty="0" smtClean="0"/>
              <a:t>или </a:t>
            </a:r>
            <a:r>
              <a:rPr lang="ru-RU" sz="1600" dirty="0" smtClean="0"/>
              <a:t>покататься на мотоциклах .  Такая альтернатива зависит уже напрямую от вас, родителей. </a:t>
            </a:r>
          </a:p>
          <a:p>
            <a:endParaRPr lang="ru-RU" sz="1600" dirty="0" smtClean="0"/>
          </a:p>
          <a:p>
            <a:r>
              <a:rPr lang="ru-RU" sz="1600" dirty="0" smtClean="0"/>
              <a:t>Поэтому я сейчас хочу напомнить вам, уважаемые родители, что в течение летних каникул вы несёте ответственность за жизнь и здоровье ваших детей, предупредить об ответственности недопущения оставления детей без присмотра, особенно в местах, представляющих угрозу жизни и здоровью детей, об административной ответственности за нарушение Областного закона «О мерах по предупреждению причинения вреда здоровью детей, их  физическому,  интеллектуальному , психическому, духовному и нравственному развитию» № 346-3С от 16.12.2009 г.</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357158" y="285728"/>
            <a:ext cx="8352928" cy="7232749"/>
          </a:xfrm>
          <a:prstGeom prst="rect">
            <a:avLst/>
          </a:prstGeom>
          <a:noFill/>
        </p:spPr>
        <p:txBody>
          <a:bodyPr wrap="square" rtlCol="0">
            <a:spAutoFit/>
          </a:bodyPr>
          <a:lstStyle/>
          <a:p>
            <a:pPr fontAlgn="base"/>
            <a:r>
              <a:rPr lang="ru-RU" sz="3200" dirty="0" smtClean="0"/>
              <a:t>При катании вашего ребенка на велосипеде обратите внимание на район проживания и убедитесь в наличии безопасных мест, где ребенок мог бы кататься на велосипеде, без риска быть сбитым автомобилем. Даже в пределах собственного двора юный велосипедист должен быть внимательным и не создавать помех другим </a:t>
            </a:r>
            <a:r>
              <a:rPr lang="ru-RU" sz="3200" dirty="0" err="1" smtClean="0"/>
              <a:t>участни</a:t>
            </a:r>
            <a:r>
              <a:rPr lang="ru-RU" sz="3200" dirty="0" smtClean="0"/>
              <a:t>-</a:t>
            </a:r>
          </a:p>
          <a:p>
            <a:pPr fontAlgn="base"/>
            <a:r>
              <a:rPr lang="ru-RU" sz="3200" dirty="0" err="1" smtClean="0"/>
              <a:t>кам</a:t>
            </a:r>
            <a:r>
              <a:rPr lang="ru-RU" sz="3200" dirty="0" smtClean="0"/>
              <a:t> дорожного движения - этого </a:t>
            </a:r>
          </a:p>
          <a:p>
            <a:pPr fontAlgn="base"/>
            <a:r>
              <a:rPr lang="ru-RU" sz="3200" dirty="0" smtClean="0"/>
              <a:t>требуют и элементарные нормы вежливости, и правила дорожной безопасности.</a:t>
            </a:r>
          </a:p>
          <a:p>
            <a:pPr fontAlgn="base"/>
            <a:endParaRPr lang="ru-RU" sz="2400" dirty="0" smtClean="0"/>
          </a:p>
          <a:p>
            <a:endParaRPr lang="ru-RU" sz="2400" b="1" dirty="0"/>
          </a:p>
        </p:txBody>
      </p:sp>
      <p:pic>
        <p:nvPicPr>
          <p:cNvPr id="7170" name="Picture 2" descr="C:\Users\Сергей\Desktop\pravila dvijenia.jpg"/>
          <p:cNvPicPr>
            <a:picLocks noChangeAspect="1" noChangeArrowheads="1"/>
          </p:cNvPicPr>
          <p:nvPr/>
        </p:nvPicPr>
        <p:blipFill>
          <a:blip r:embed="rId2" cstate="print"/>
          <a:srcRect/>
          <a:stretch>
            <a:fillRect/>
          </a:stretch>
        </p:blipFill>
        <p:spPr bwMode="auto">
          <a:xfrm>
            <a:off x="7072330" y="4286256"/>
            <a:ext cx="1740900" cy="237458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500034" y="500042"/>
            <a:ext cx="8352928" cy="7017306"/>
          </a:xfrm>
          <a:prstGeom prst="rect">
            <a:avLst/>
          </a:prstGeom>
          <a:noFill/>
        </p:spPr>
        <p:txBody>
          <a:bodyPr wrap="square" rtlCol="0">
            <a:spAutoFit/>
          </a:bodyPr>
          <a:lstStyle/>
          <a:p>
            <a:pPr fontAlgn="base"/>
            <a:r>
              <a:rPr lang="ru-RU" sz="2400" dirty="0" smtClean="0"/>
              <a:t>Необходимо, чтобы ребенок очень четко усвоил, что нельзя без оглядки выбегать из подъезда, из-за гаража или стоящей машины, прятаться за автомобили  цепляться за них. Если у подъезда стоят автомобили или растут деревья, кусты, необходимо обратить на это внимание ребенка,  остановиться, научить  осматриваться по сторонам и определять: нет ли опасности приближающегося транспорта. </a:t>
            </a:r>
          </a:p>
          <a:p>
            <a:pPr fontAlgn="base"/>
            <a:r>
              <a:rPr lang="ru-RU" sz="2400" dirty="0" smtClean="0"/>
              <a:t>Остановка - одно из наиболее </a:t>
            </a:r>
          </a:p>
          <a:p>
            <a:pPr fontAlgn="base"/>
            <a:r>
              <a:rPr lang="ru-RU" sz="2400" dirty="0" err="1" smtClean="0"/>
              <a:t>аварийноопасных</a:t>
            </a:r>
            <a:r>
              <a:rPr lang="ru-RU" sz="2400" dirty="0" smtClean="0"/>
              <a:t> мест на дороге. </a:t>
            </a:r>
          </a:p>
          <a:p>
            <a:pPr fontAlgn="base"/>
            <a:r>
              <a:rPr lang="ru-RU" sz="2400" dirty="0" smtClean="0"/>
              <a:t>В зоне остановок дети попадают в ДТП</a:t>
            </a:r>
          </a:p>
          <a:p>
            <a:pPr fontAlgn="base"/>
            <a:r>
              <a:rPr lang="ru-RU" sz="2400" dirty="0" smtClean="0"/>
              <a:t>даже чаще, чем на перекрестках, и </a:t>
            </a:r>
          </a:p>
          <a:p>
            <a:pPr fontAlgn="base"/>
            <a:r>
              <a:rPr lang="ru-RU" sz="2400" dirty="0" smtClean="0"/>
              <a:t>причин тому несколько. Прежде всего, </a:t>
            </a:r>
          </a:p>
          <a:p>
            <a:pPr fontAlgn="base"/>
            <a:r>
              <a:rPr lang="ru-RU" sz="2400" dirty="0" smtClean="0"/>
              <a:t>когда ребенок спешит, например, на </a:t>
            </a:r>
          </a:p>
          <a:p>
            <a:pPr fontAlgn="base"/>
            <a:r>
              <a:rPr lang="ru-RU" sz="2400" dirty="0" smtClean="0"/>
              <a:t>автобус, он вообще не видит ничего </a:t>
            </a:r>
          </a:p>
          <a:p>
            <a:pPr fontAlgn="base"/>
            <a:r>
              <a:rPr lang="ru-RU" sz="2400" dirty="0" smtClean="0"/>
              <a:t>вокруг. </a:t>
            </a:r>
            <a:endParaRPr lang="ru-RU" sz="6600" dirty="0" smtClean="0"/>
          </a:p>
          <a:p>
            <a:endParaRPr lang="ru-RU" sz="6600" b="1" dirty="0"/>
          </a:p>
        </p:txBody>
      </p:sp>
      <p:pic>
        <p:nvPicPr>
          <p:cNvPr id="7170" name="Picture 2" descr="C:\Users\Сергей\Desktop\pravila dvijenia.jpg"/>
          <p:cNvPicPr>
            <a:picLocks noChangeAspect="1" noChangeArrowheads="1"/>
          </p:cNvPicPr>
          <p:nvPr/>
        </p:nvPicPr>
        <p:blipFill>
          <a:blip r:embed="rId2" cstate="print"/>
          <a:srcRect/>
          <a:stretch>
            <a:fillRect/>
          </a:stretch>
        </p:blipFill>
        <p:spPr bwMode="auto">
          <a:xfrm>
            <a:off x="6286512" y="3390136"/>
            <a:ext cx="2400450" cy="327421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67544" y="476672"/>
            <a:ext cx="8352928" cy="6001643"/>
          </a:xfrm>
          <a:prstGeom prst="rect">
            <a:avLst/>
          </a:prstGeom>
          <a:noFill/>
        </p:spPr>
        <p:txBody>
          <a:bodyPr wrap="square" rtlCol="0">
            <a:spAutoFit/>
          </a:bodyPr>
          <a:lstStyle/>
          <a:p>
            <a:r>
              <a:rPr lang="ru-RU" sz="2400" dirty="0" smtClean="0"/>
              <a:t>   Кроме </a:t>
            </a:r>
            <a:r>
              <a:rPr lang="ru-RU" sz="2400" dirty="0" smtClean="0"/>
              <a:t>того, стоящие на остановке «крупногабаритные» маршрутные транспортные средства закрывают собой довольно большой участок дороги, по которому в этот момент, вполне возможно, едут другие автомобили. Необходимо научить ребенка быть особенно осторожным в этой ситуации, не спешить и внимательно смотреть по сторонам.</a:t>
            </a:r>
          </a:p>
          <a:p>
            <a:pPr fontAlgn="base"/>
            <a:r>
              <a:rPr lang="en-US" sz="2400" dirty="0" smtClean="0"/>
              <a:t>    </a:t>
            </a:r>
            <a:r>
              <a:rPr lang="ru-RU" sz="2400" dirty="0" smtClean="0"/>
              <a:t>Весьма обманчивым может быть и </a:t>
            </a:r>
            <a:endParaRPr lang="en-US" sz="2400" dirty="0" smtClean="0"/>
          </a:p>
          <a:p>
            <a:pPr fontAlgn="base"/>
            <a:r>
              <a:rPr lang="ru-RU" sz="2400" dirty="0" smtClean="0"/>
              <a:t>автомобиль, движущийся на небольшой</a:t>
            </a:r>
            <a:endParaRPr lang="en-US" sz="2400" dirty="0" smtClean="0"/>
          </a:p>
          <a:p>
            <a:pPr fontAlgn="base"/>
            <a:r>
              <a:rPr lang="ru-RU" sz="2400" dirty="0" smtClean="0"/>
              <a:t>скорости. Дети еще зачастую не могут </a:t>
            </a:r>
            <a:endParaRPr lang="en-US" sz="2400" dirty="0" smtClean="0"/>
          </a:p>
          <a:p>
            <a:pPr fontAlgn="base"/>
            <a:r>
              <a:rPr lang="ru-RU" sz="2400" dirty="0" smtClean="0"/>
              <a:t>правильно определить ни скорость </a:t>
            </a:r>
            <a:endParaRPr lang="en-US" sz="2400" dirty="0" smtClean="0"/>
          </a:p>
          <a:p>
            <a:pPr fontAlgn="base"/>
            <a:r>
              <a:rPr lang="ru-RU" sz="2400" dirty="0" smtClean="0"/>
              <a:t>автомобиля, ни расстояние до него. </a:t>
            </a:r>
          </a:p>
          <a:p>
            <a:pPr fontAlgn="base"/>
            <a:r>
              <a:rPr lang="en-US" sz="2400" dirty="0" smtClean="0"/>
              <a:t>    </a:t>
            </a:r>
            <a:r>
              <a:rPr lang="ru-RU" sz="2400" dirty="0" smtClean="0"/>
              <a:t>На улице, где автомобили появляются</a:t>
            </a:r>
            <a:endParaRPr lang="en-US" sz="2400" dirty="0" smtClean="0"/>
          </a:p>
          <a:p>
            <a:pPr fontAlgn="base"/>
            <a:r>
              <a:rPr lang="ru-RU" sz="2400" dirty="0" smtClean="0"/>
              <a:t>редко, дети зачастую выбегают на дорогу,</a:t>
            </a:r>
            <a:endParaRPr lang="en-US" sz="2400" dirty="0" smtClean="0"/>
          </a:p>
          <a:p>
            <a:pPr fontAlgn="base"/>
            <a:r>
              <a:rPr lang="ru-RU" sz="2400" dirty="0" smtClean="0"/>
              <a:t>не посмотрев по сторонам, и попадают </a:t>
            </a:r>
            <a:endParaRPr lang="en-US" sz="2400" dirty="0" smtClean="0"/>
          </a:p>
          <a:p>
            <a:pPr fontAlgn="base"/>
            <a:r>
              <a:rPr lang="ru-RU" sz="2400" dirty="0" smtClean="0"/>
              <a:t>под машину. </a:t>
            </a:r>
            <a:endParaRPr lang="ru-RU" sz="2400" b="1" dirty="0"/>
          </a:p>
        </p:txBody>
      </p:sp>
      <p:pic>
        <p:nvPicPr>
          <p:cNvPr id="7170" name="Picture 2" descr="C:\Users\Сергей\Desktop\pravila dvijenia.jpg"/>
          <p:cNvPicPr>
            <a:picLocks noChangeAspect="1" noChangeArrowheads="1"/>
          </p:cNvPicPr>
          <p:nvPr/>
        </p:nvPicPr>
        <p:blipFill>
          <a:blip r:embed="rId2" cstate="print"/>
          <a:srcRect/>
          <a:stretch>
            <a:fillRect/>
          </a:stretch>
        </p:blipFill>
        <p:spPr bwMode="auto">
          <a:xfrm>
            <a:off x="6572264" y="3214686"/>
            <a:ext cx="2319585" cy="316391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28596" y="500042"/>
            <a:ext cx="8352928" cy="6001643"/>
          </a:xfrm>
          <a:prstGeom prst="rect">
            <a:avLst/>
          </a:prstGeom>
          <a:noFill/>
        </p:spPr>
        <p:txBody>
          <a:bodyPr wrap="square" rtlCol="0">
            <a:spAutoFit/>
          </a:bodyPr>
          <a:lstStyle/>
          <a:p>
            <a:r>
              <a:rPr lang="ru-RU" sz="2400" dirty="0" smtClean="0"/>
              <a:t>     Выработайте </a:t>
            </a:r>
            <a:r>
              <a:rPr lang="ru-RU" sz="2400" dirty="0" smtClean="0"/>
              <a:t>у ребенка привычку всегда перед выходом на дорогу остановиться, оглядеться, прислушаться - и только тогда переходить через проезжую часть.</a:t>
            </a:r>
          </a:p>
          <a:p>
            <a:pPr fontAlgn="base"/>
            <a:r>
              <a:rPr lang="ru-RU" sz="2400" dirty="0" smtClean="0"/>
              <a:t>Зеленый сигнал еще не гарантия безопасности. Сегодня на дорогах мы довольно часто сталкиваемся с тем, что водители нарушают правила дорожного движения: едут с превышением скорости, игнорируя сигналы светофора и знаки пешеходного перехода. </a:t>
            </a:r>
            <a:endParaRPr lang="en-US" sz="2400" dirty="0" smtClean="0"/>
          </a:p>
          <a:p>
            <a:pPr fontAlgn="base"/>
            <a:r>
              <a:rPr lang="ru-RU" sz="2400" dirty="0" smtClean="0"/>
              <a:t>     Недостаточно </a:t>
            </a:r>
            <a:r>
              <a:rPr lang="ru-RU" sz="2400" dirty="0" smtClean="0"/>
              <a:t>только научить детей </a:t>
            </a:r>
            <a:endParaRPr lang="en-US" sz="2400" dirty="0" smtClean="0"/>
          </a:p>
          <a:p>
            <a:pPr fontAlgn="base"/>
            <a:r>
              <a:rPr lang="ru-RU" sz="2400" dirty="0" smtClean="0"/>
              <a:t>ориентироваться на «зеленый свет», </a:t>
            </a:r>
            <a:endParaRPr lang="en-US" sz="2400" dirty="0" smtClean="0"/>
          </a:p>
          <a:p>
            <a:pPr fontAlgn="base"/>
            <a:r>
              <a:rPr lang="ru-RU" sz="2400" dirty="0" smtClean="0"/>
              <a:t>необходимо убедиться, что все </a:t>
            </a:r>
            <a:endParaRPr lang="en-US" sz="2400" dirty="0" smtClean="0"/>
          </a:p>
          <a:p>
            <a:pPr fontAlgn="base"/>
            <a:r>
              <a:rPr lang="ru-RU" sz="2400" dirty="0" smtClean="0"/>
              <a:t>автомобили остановились, никто не </a:t>
            </a:r>
            <a:endParaRPr lang="en-US" sz="2400" dirty="0" smtClean="0"/>
          </a:p>
          <a:p>
            <a:pPr fontAlgn="base"/>
            <a:r>
              <a:rPr lang="ru-RU" sz="2400" dirty="0" smtClean="0"/>
              <a:t>мчится на высокой скорости и </a:t>
            </a:r>
            <a:endParaRPr lang="en-US" sz="2400" dirty="0" smtClean="0"/>
          </a:p>
          <a:p>
            <a:pPr fontAlgn="base"/>
            <a:r>
              <a:rPr lang="ru-RU" sz="2400" dirty="0" smtClean="0"/>
              <a:t>опасности для перехода дороги нет.</a:t>
            </a:r>
          </a:p>
          <a:p>
            <a:endParaRPr lang="ru-RU" sz="2400" b="1" dirty="0"/>
          </a:p>
        </p:txBody>
      </p:sp>
      <p:pic>
        <p:nvPicPr>
          <p:cNvPr id="7170" name="Picture 2" descr="C:\Users\Сергей\Desktop\pravila dvijenia.jpg"/>
          <p:cNvPicPr>
            <a:picLocks noChangeAspect="1" noChangeArrowheads="1"/>
          </p:cNvPicPr>
          <p:nvPr/>
        </p:nvPicPr>
        <p:blipFill>
          <a:blip r:embed="rId2" cstate="print"/>
          <a:srcRect/>
          <a:stretch>
            <a:fillRect/>
          </a:stretch>
        </p:blipFill>
        <p:spPr bwMode="auto">
          <a:xfrm>
            <a:off x="6143636" y="3429000"/>
            <a:ext cx="2276404" cy="310501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67544" y="188640"/>
            <a:ext cx="8352928" cy="6001643"/>
          </a:xfrm>
          <a:prstGeom prst="rect">
            <a:avLst/>
          </a:prstGeom>
          <a:noFill/>
        </p:spPr>
        <p:txBody>
          <a:bodyPr wrap="square" rtlCol="0">
            <a:spAutoFit/>
          </a:bodyPr>
          <a:lstStyle/>
          <a:p>
            <a:r>
              <a:rPr lang="en-US" sz="2400" dirty="0" smtClean="0"/>
              <a:t>    </a:t>
            </a:r>
            <a:r>
              <a:rPr lang="ru-RU" sz="2400" dirty="0" smtClean="0"/>
              <a:t>Я прошу вас также обратить внимание на соблюдение вашим сыном или дочерью в летний период времени основ безопасности жизнедеятельности на улице, водоёмах, в лесных зонах, во время грозы, в общественных местах и транспорте, при обнаружении незнакомых подозрительных предметов, на соблюдение правил пользования электрическими бытовыми приборами и особенно правил ДД в сельской и городской местности, правил для велосипедистов. </a:t>
            </a:r>
          </a:p>
          <a:p>
            <a:r>
              <a:rPr lang="en-US" sz="2400" dirty="0" smtClean="0"/>
              <a:t>     </a:t>
            </a:r>
            <a:r>
              <a:rPr lang="ru-RU" sz="2400" dirty="0" smtClean="0"/>
              <a:t>Учите детей правильно действовать в экстремальных жизненных ситуациях, отказывать в общении с незнакомыми людьми, не распространять информацию о себе и о своей семье.</a:t>
            </a:r>
          </a:p>
          <a:p>
            <a:r>
              <a:rPr lang="en-US" sz="2400" dirty="0" smtClean="0"/>
              <a:t>    </a:t>
            </a:r>
            <a:r>
              <a:rPr lang="ru-RU" sz="2400" dirty="0" smtClean="0"/>
              <a:t>Следите летом за режимом дня своего ребёнка, помните об опасностях, которые может принести Интернет, сотовая связь.</a:t>
            </a:r>
            <a:endParaRPr lang="ru-RU"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28596" y="357166"/>
            <a:ext cx="8352928" cy="6124754"/>
          </a:xfrm>
          <a:prstGeom prst="rect">
            <a:avLst/>
          </a:prstGeom>
          <a:noFill/>
        </p:spPr>
        <p:txBody>
          <a:bodyPr wrap="square" rtlCol="0">
            <a:spAutoFit/>
          </a:bodyPr>
          <a:lstStyle/>
          <a:p>
            <a:r>
              <a:rPr lang="en-US" sz="2800" dirty="0" smtClean="0">
                <a:solidFill>
                  <a:srgbClr val="65FFFF"/>
                </a:solidFill>
              </a:rPr>
              <a:t>    </a:t>
            </a:r>
            <a:r>
              <a:rPr lang="ru-RU" sz="2800" dirty="0" smtClean="0">
                <a:solidFill>
                  <a:srgbClr val="65FFFF"/>
                </a:solidFill>
              </a:rPr>
              <a:t>Ребёнок учится законам улицы, беря пример с вас – родителей, взрослых. Поэтому уберечь его от беды – это долг взрослых</a:t>
            </a:r>
            <a:r>
              <a:rPr lang="ru-RU" sz="2800" dirty="0" smtClean="0">
                <a:solidFill>
                  <a:srgbClr val="65FFFF"/>
                </a:solidFill>
              </a:rPr>
              <a:t>!</a:t>
            </a:r>
          </a:p>
          <a:p>
            <a:endParaRPr lang="ru-RU" sz="2800" dirty="0" smtClean="0">
              <a:solidFill>
                <a:srgbClr val="65FFFF"/>
              </a:solidFill>
            </a:endParaRPr>
          </a:p>
          <a:p>
            <a:r>
              <a:rPr lang="en-US" sz="2800" dirty="0" smtClean="0">
                <a:solidFill>
                  <a:srgbClr val="65FFFF"/>
                </a:solidFill>
              </a:rPr>
              <a:t>     </a:t>
            </a:r>
            <a:r>
              <a:rPr lang="ru-RU" sz="2800" dirty="0" smtClean="0">
                <a:solidFill>
                  <a:srgbClr val="65FFFF"/>
                </a:solidFill>
              </a:rPr>
              <a:t>Нет ничего более ценного в жизни, чем семья. Ребёнок, даже взрослый, очень скучает по </a:t>
            </a:r>
            <a:r>
              <a:rPr lang="ru-RU" sz="2800" dirty="0" smtClean="0">
                <a:solidFill>
                  <a:srgbClr val="65FFFF"/>
                </a:solidFill>
              </a:rPr>
              <a:t>родителям: папе и маме</a:t>
            </a:r>
            <a:r>
              <a:rPr lang="ru-RU" sz="2800" dirty="0" smtClean="0">
                <a:solidFill>
                  <a:srgbClr val="65FFFF"/>
                </a:solidFill>
              </a:rPr>
              <a:t> - </a:t>
            </a:r>
            <a:r>
              <a:rPr lang="ru-RU" sz="2800" dirty="0" smtClean="0">
                <a:solidFill>
                  <a:srgbClr val="65FFFF"/>
                </a:solidFill>
              </a:rPr>
              <a:t> </a:t>
            </a:r>
            <a:r>
              <a:rPr lang="ru-RU" sz="2800" dirty="0" smtClean="0">
                <a:solidFill>
                  <a:srgbClr val="65FFFF"/>
                </a:solidFill>
              </a:rPr>
              <a:t>поэтому уделяйте ему больше внимания, больше общайтесь, разговаривайте, беседуйте с ним. </a:t>
            </a:r>
            <a:endParaRPr lang="ru-RU" sz="2800" dirty="0" smtClean="0">
              <a:solidFill>
                <a:srgbClr val="65FFFF"/>
              </a:solidFill>
            </a:endParaRPr>
          </a:p>
          <a:p>
            <a:endParaRPr lang="en-US" sz="2800" dirty="0" smtClean="0">
              <a:solidFill>
                <a:srgbClr val="65FFFF"/>
              </a:solidFill>
            </a:endParaRPr>
          </a:p>
          <a:p>
            <a:r>
              <a:rPr lang="en-US" sz="2800" dirty="0" smtClean="0">
                <a:solidFill>
                  <a:srgbClr val="65FFFF"/>
                </a:solidFill>
              </a:rPr>
              <a:t>    </a:t>
            </a:r>
            <a:r>
              <a:rPr lang="ru-RU" sz="2800" dirty="0" smtClean="0">
                <a:solidFill>
                  <a:srgbClr val="65FFFF"/>
                </a:solidFill>
              </a:rPr>
              <a:t>Помните, что дети учатся у </a:t>
            </a:r>
            <a:r>
              <a:rPr lang="ru-RU" sz="2800" dirty="0" smtClean="0">
                <a:solidFill>
                  <a:srgbClr val="65FFFF"/>
                </a:solidFill>
              </a:rPr>
              <a:t>жизни.</a:t>
            </a:r>
          </a:p>
          <a:p>
            <a:r>
              <a:rPr lang="ru-RU" sz="2800" dirty="0" smtClean="0">
                <a:solidFill>
                  <a:srgbClr val="65FFFF"/>
                </a:solidFill>
              </a:rPr>
              <a:t> </a:t>
            </a:r>
            <a:endParaRPr lang="ru-RU" sz="2800" dirty="0" smtClean="0">
              <a:solidFill>
                <a:srgbClr val="65FFFF"/>
              </a:solidFill>
            </a:endParaRPr>
          </a:p>
          <a:p>
            <a:r>
              <a:rPr lang="ru-RU" sz="2800" dirty="0" smtClean="0">
                <a:solidFill>
                  <a:srgbClr val="65FFFF"/>
                </a:solidFill>
              </a:rPr>
              <a:t>    Помните</a:t>
            </a:r>
            <a:r>
              <a:rPr lang="ru-RU" sz="2800" dirty="0" smtClean="0">
                <a:solidFill>
                  <a:srgbClr val="65FFFF"/>
                </a:solidFill>
              </a:rPr>
              <a:t>, никто не может заменить родителей в вопросе воспитания.</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28596" y="428604"/>
            <a:ext cx="8572560" cy="6063198"/>
          </a:xfrm>
          <a:prstGeom prst="rect">
            <a:avLst/>
          </a:prstGeom>
          <a:noFill/>
        </p:spPr>
        <p:txBody>
          <a:bodyPr wrap="square" rtlCol="0">
            <a:spAutoFit/>
          </a:bodyPr>
          <a:lstStyle/>
          <a:p>
            <a:pPr algn="ctr"/>
            <a:r>
              <a:rPr lang="ru-RU" sz="2800" b="1" dirty="0" smtClean="0">
                <a:solidFill>
                  <a:srgbClr val="65FFFF"/>
                </a:solidFill>
              </a:rPr>
              <a:t>И ещё несколько советов…</a:t>
            </a:r>
          </a:p>
          <a:p>
            <a:endParaRPr lang="ru-RU" sz="2800" b="1" dirty="0" smtClean="0">
              <a:solidFill>
                <a:srgbClr val="65FFFF"/>
              </a:solidFill>
            </a:endParaRPr>
          </a:p>
          <a:p>
            <a:r>
              <a:rPr lang="ru-RU" sz="2800" b="1" dirty="0" smtClean="0"/>
              <a:t>Совет первый </a:t>
            </a:r>
          </a:p>
          <a:p>
            <a:endParaRPr lang="ru-RU" sz="2400" dirty="0" smtClean="0"/>
          </a:p>
          <a:p>
            <a:r>
              <a:rPr lang="ru-RU" sz="2400" dirty="0" smtClean="0"/>
              <a:t>Заранее продумайте, как будут организованы каникулы. Если у вас есть возможность поехать с ребенком в дом отдыха или санаторий - это здорово!</a:t>
            </a:r>
          </a:p>
          <a:p>
            <a:r>
              <a:rPr lang="ru-RU" sz="2800" dirty="0" smtClean="0"/>
              <a:t> </a:t>
            </a:r>
          </a:p>
          <a:p>
            <a:r>
              <a:rPr lang="ru-RU" sz="2800" b="1" dirty="0" smtClean="0"/>
              <a:t>Совет второй </a:t>
            </a:r>
          </a:p>
          <a:p>
            <a:endParaRPr lang="ru-RU" sz="2800" dirty="0" smtClean="0"/>
          </a:p>
          <a:p>
            <a:r>
              <a:rPr lang="ru-RU" sz="2400" dirty="0" smtClean="0"/>
              <a:t>Прогулки, игры и спортивные занятия на свежем воздухе - вот лучший отдых после школьных занятий. </a:t>
            </a:r>
            <a:r>
              <a:rPr lang="ru-RU" sz="2400" dirty="0" smtClean="0"/>
              <a:t>Важно пребывание </a:t>
            </a:r>
            <a:r>
              <a:rPr lang="ru-RU" sz="2400" dirty="0" smtClean="0"/>
              <a:t>на свежем </a:t>
            </a:r>
            <a:r>
              <a:rPr lang="ru-RU" sz="2400" dirty="0" smtClean="0"/>
              <a:t>воздухе, </a:t>
            </a:r>
            <a:r>
              <a:rPr lang="ru-RU" sz="2400" dirty="0" smtClean="0"/>
              <a:t>как можно дольше от проезжих дорог, транспорта, промышленных предприятий.</a:t>
            </a:r>
          </a:p>
          <a:p>
            <a:r>
              <a:rPr lang="ru-RU" sz="2800" dirty="0" smtClean="0"/>
              <a:t> </a:t>
            </a:r>
            <a:endParaRPr lang="ru-RU" sz="2800" dirty="0" smtClean="0">
              <a:solidFill>
                <a:srgbClr val="65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285720" y="357166"/>
            <a:ext cx="8352928" cy="5693866"/>
          </a:xfrm>
          <a:prstGeom prst="rect">
            <a:avLst/>
          </a:prstGeom>
          <a:noFill/>
        </p:spPr>
        <p:txBody>
          <a:bodyPr wrap="square" rtlCol="0">
            <a:spAutoFit/>
          </a:bodyPr>
          <a:lstStyle/>
          <a:p>
            <a:r>
              <a:rPr lang="ru-RU" sz="2800" dirty="0" smtClean="0"/>
              <a:t> </a:t>
            </a:r>
            <a:r>
              <a:rPr lang="ru-RU" sz="2800" b="1" dirty="0" smtClean="0"/>
              <a:t>Совет третий </a:t>
            </a:r>
          </a:p>
          <a:p>
            <a:endParaRPr lang="ru-RU" sz="800" b="1" dirty="0" smtClean="0"/>
          </a:p>
          <a:p>
            <a:endParaRPr lang="ru-RU" sz="800" b="1" dirty="0" smtClean="0"/>
          </a:p>
          <a:p>
            <a:r>
              <a:rPr lang="ru-RU" sz="2400" dirty="0" smtClean="0"/>
              <a:t>Постарайтесь сделать все от вас зависящее, чтобы уберечь ребенка.</a:t>
            </a:r>
          </a:p>
          <a:p>
            <a:r>
              <a:rPr lang="ru-RU" sz="2400" i="1" dirty="0" smtClean="0"/>
              <a:t>Помните</a:t>
            </a:r>
            <a:r>
              <a:rPr lang="ru-RU" sz="2400" dirty="0" smtClean="0"/>
              <a:t>, что в каникулы увеличивается риск не только уличного, но и бытового травматизма. Поговорите с ребенком об этом.</a:t>
            </a:r>
          </a:p>
          <a:p>
            <a:r>
              <a:rPr lang="ru-RU" sz="2800" dirty="0" smtClean="0"/>
              <a:t> </a:t>
            </a:r>
          </a:p>
          <a:p>
            <a:r>
              <a:rPr lang="ru-RU" sz="2800" b="1" dirty="0" smtClean="0"/>
              <a:t>Совет четвертый </a:t>
            </a:r>
          </a:p>
          <a:p>
            <a:endParaRPr lang="ru-RU" sz="2400" b="1" dirty="0" smtClean="0"/>
          </a:p>
          <a:p>
            <a:r>
              <a:rPr lang="ru-RU" sz="2400" b="1" dirty="0" smtClean="0"/>
              <a:t>Н</a:t>
            </a:r>
            <a:r>
              <a:rPr lang="ru-RU" sz="2400" dirty="0" smtClean="0"/>
              <a:t>еобходимо соблюдать режим дня, но возможны некоторые отклонения от режима. Чем младше по возрасту ребенок, тем больше времени требуется его мозгу и всему  </a:t>
            </a:r>
            <a:r>
              <a:rPr lang="ru-RU" sz="2400" dirty="0" smtClean="0"/>
              <a:t>организму, чтобы полностью восстановить  </a:t>
            </a:r>
            <a:r>
              <a:rPr lang="ru-RU" sz="2400" dirty="0" smtClean="0"/>
              <a:t>работоспособность.</a:t>
            </a:r>
            <a:endParaRPr lang="ru-RU" sz="2800" dirty="0" smtClean="0">
              <a:solidFill>
                <a:srgbClr val="65FF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285720" y="500042"/>
            <a:ext cx="8352928" cy="5509200"/>
          </a:xfrm>
          <a:prstGeom prst="rect">
            <a:avLst/>
          </a:prstGeom>
          <a:noFill/>
        </p:spPr>
        <p:txBody>
          <a:bodyPr wrap="square" rtlCol="0">
            <a:spAutoFit/>
          </a:bodyPr>
          <a:lstStyle/>
          <a:p>
            <a:r>
              <a:rPr lang="ru-RU" sz="2800" dirty="0" smtClean="0"/>
              <a:t> </a:t>
            </a:r>
            <a:r>
              <a:rPr lang="ru-RU" sz="2800" b="1" dirty="0" smtClean="0"/>
              <a:t>Совет пятый </a:t>
            </a:r>
          </a:p>
          <a:p>
            <a:endParaRPr lang="ru-RU" sz="2400" dirty="0" smtClean="0"/>
          </a:p>
          <a:p>
            <a:r>
              <a:rPr lang="ru-RU" sz="2400" dirty="0" smtClean="0"/>
              <a:t>Чтобы каникулы стали временем восстановления и накопления сил вашего ребенка, необходимо, чтобы в его рационе было достаточно молочных и мясных продуктов, овощей, фруктов. </a:t>
            </a:r>
          </a:p>
          <a:p>
            <a:r>
              <a:rPr lang="ru-RU" sz="2800" b="1" dirty="0" smtClean="0"/>
              <a:t> </a:t>
            </a:r>
            <a:endParaRPr lang="ru-RU" sz="2800" dirty="0" smtClean="0"/>
          </a:p>
          <a:p>
            <a:r>
              <a:rPr lang="ru-RU" sz="2800" b="1" dirty="0" smtClean="0"/>
              <a:t>Совет шестой</a:t>
            </a:r>
          </a:p>
          <a:p>
            <a:endParaRPr lang="ru-RU" sz="2800" dirty="0" smtClean="0"/>
          </a:p>
          <a:p>
            <a:r>
              <a:rPr lang="ru-RU" sz="2400" dirty="0" smtClean="0"/>
              <a:t>Воспользуйтесь каникулами, чтобы проконсультироваться у педиатра, окулиста, стоматолога, ортопеда. Часто болеющему ребенку нелишне будет провести курс лечебных процедур; комплекс упражнений для </a:t>
            </a:r>
            <a:r>
              <a:rPr lang="ru-RU" sz="2400" dirty="0" smtClean="0"/>
              <a:t>коррекции осанки.</a:t>
            </a:r>
            <a:endParaRPr lang="ru-RU" sz="2800" dirty="0" smtClean="0">
              <a:solidFill>
                <a:srgbClr val="65FF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28596" y="1071546"/>
            <a:ext cx="8352928" cy="4093428"/>
          </a:xfrm>
          <a:prstGeom prst="rect">
            <a:avLst/>
          </a:prstGeom>
          <a:noFill/>
        </p:spPr>
        <p:txBody>
          <a:bodyPr wrap="square" rtlCol="0">
            <a:spAutoFit/>
          </a:bodyPr>
          <a:lstStyle/>
          <a:p>
            <a:r>
              <a:rPr lang="ru-RU" sz="2800" b="1" dirty="0" smtClean="0"/>
              <a:t>Совет седьмой </a:t>
            </a:r>
          </a:p>
          <a:p>
            <a:endParaRPr lang="ru-RU" sz="800" dirty="0" smtClean="0"/>
          </a:p>
          <a:p>
            <a:r>
              <a:rPr lang="ru-RU" sz="2800" dirty="0" smtClean="0"/>
              <a:t>Каникулы - самое подходящее время для экскурсий, посещения музеев. Однако во всем нужна мера. Не забывайте, что посещение детских праздников и зрелищных мероприятий таит в себе и риск инфекционных заболеваний, особенно в период эпидемиологического неблагополучия.</a:t>
            </a:r>
          </a:p>
          <a:p>
            <a:r>
              <a:rPr lang="ru-RU" sz="28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67544" y="476672"/>
            <a:ext cx="8352928" cy="615553"/>
          </a:xfrm>
          <a:prstGeom prst="rect">
            <a:avLst/>
          </a:prstGeom>
          <a:noFill/>
        </p:spPr>
        <p:txBody>
          <a:bodyPr wrap="square" rtlCol="0">
            <a:spAutoFit/>
          </a:bodyPr>
          <a:lstStyle/>
          <a:p>
            <a:pPr marL="1143000" indent="-1143000"/>
            <a:endParaRPr lang="ru-RU" sz="1000" dirty="0" smtClean="0"/>
          </a:p>
          <a:p>
            <a:endParaRPr lang="ru-RU" sz="2400" b="1" dirty="0"/>
          </a:p>
        </p:txBody>
      </p:sp>
      <p:sp>
        <p:nvSpPr>
          <p:cNvPr id="5" name="Прямоугольник 4"/>
          <p:cNvSpPr/>
          <p:nvPr/>
        </p:nvSpPr>
        <p:spPr>
          <a:xfrm>
            <a:off x="500034" y="857232"/>
            <a:ext cx="8072494" cy="5509200"/>
          </a:xfrm>
          <a:prstGeom prst="rect">
            <a:avLst/>
          </a:prstGeom>
        </p:spPr>
        <p:txBody>
          <a:bodyPr wrap="square">
            <a:spAutoFit/>
          </a:bodyPr>
          <a:lstStyle/>
          <a:p>
            <a:pPr marL="342900" indent="-342900" algn="ctr"/>
            <a:r>
              <a:rPr lang="ru-RU" sz="2800" dirty="0" smtClean="0"/>
              <a:t>   Костры, высокие лестницы и автотрассы с оживленным </a:t>
            </a:r>
            <a:r>
              <a:rPr lang="ru-RU" sz="2800" dirty="0" smtClean="0"/>
              <a:t>движением!!!</a:t>
            </a:r>
          </a:p>
          <a:p>
            <a:pPr marL="342900" indent="-342900"/>
            <a:endParaRPr lang="ru-RU" sz="2800" dirty="0" smtClean="0"/>
          </a:p>
          <a:p>
            <a:pPr marL="342900" indent="-342900" algn="ctr"/>
            <a:r>
              <a:rPr lang="ru-RU" sz="2800" dirty="0" smtClean="0"/>
              <a:t> </a:t>
            </a:r>
            <a:r>
              <a:rPr lang="ru-RU" sz="2800" dirty="0" smtClean="0"/>
              <a:t>Учитывая все это, </a:t>
            </a:r>
            <a:r>
              <a:rPr lang="ru-RU" sz="2800" i="1" dirty="0" smtClean="0">
                <a:solidFill>
                  <a:srgbClr val="65FFFF"/>
                </a:solidFill>
              </a:rPr>
              <a:t>взрослым</a:t>
            </a:r>
            <a:r>
              <a:rPr lang="ru-RU" sz="2800" dirty="0" smtClean="0"/>
              <a:t> надо все время быть начеку, и, по возможности, не оставлять детей без </a:t>
            </a:r>
            <a:r>
              <a:rPr lang="ru-RU" sz="2800" i="1" dirty="0" smtClean="0">
                <a:solidFill>
                  <a:srgbClr val="65FFFF"/>
                </a:solidFill>
              </a:rPr>
              <a:t>присмотра</a:t>
            </a:r>
            <a:r>
              <a:rPr lang="ru-RU" sz="2800" dirty="0" smtClean="0"/>
              <a:t>. Чтобы родительские страхи и волнения не позволяли завладеть вами и не портили детям летние </a:t>
            </a:r>
            <a:r>
              <a:rPr lang="ru-RU" sz="2800" i="1" dirty="0" smtClean="0">
                <a:solidFill>
                  <a:srgbClr val="65FFFF"/>
                </a:solidFill>
              </a:rPr>
              <a:t>каникулы</a:t>
            </a:r>
            <a:r>
              <a:rPr lang="ru-RU" sz="2800" dirty="0" smtClean="0"/>
              <a:t>, хочется дать несколько советов. </a:t>
            </a:r>
          </a:p>
          <a:p>
            <a:pPr marL="342900" indent="-342900"/>
            <a:endParaRPr lang="ru-RU" dirty="0" smtClean="0"/>
          </a:p>
          <a:p>
            <a:pPr marL="342900" indent="-342900"/>
            <a:endParaRPr lang="ru-RU" dirty="0" smtClean="0"/>
          </a:p>
          <a:p>
            <a:pPr marL="342900" indent="-342900"/>
            <a:endParaRPr lang="ru-RU" dirty="0" smtClean="0"/>
          </a:p>
          <a:p>
            <a:pPr marL="342900" indent="-342900"/>
            <a:endParaRPr lang="ru-RU"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67544" y="188640"/>
            <a:ext cx="8352928" cy="4832092"/>
          </a:xfrm>
          <a:prstGeom prst="rect">
            <a:avLst/>
          </a:prstGeom>
          <a:noFill/>
        </p:spPr>
        <p:txBody>
          <a:bodyPr wrap="square" rtlCol="0">
            <a:spAutoFit/>
          </a:bodyPr>
          <a:lstStyle/>
          <a:p>
            <a:r>
              <a:rPr lang="ru-RU" sz="2400" b="1" i="1" dirty="0" smtClean="0">
                <a:solidFill>
                  <a:srgbClr val="65FFFF"/>
                </a:solidFill>
              </a:rPr>
              <a:t>Если вы, уважаемые взрослые, прислушаетесь к нашим рекомендациям, а со своими детьми проведете «нравоучительную» беседу, то летняя пора превратиться для вас и ваших детей в замечательный отдых</a:t>
            </a:r>
            <a:r>
              <a:rPr lang="ru-RU" sz="2400" b="1" i="1" dirty="0" smtClean="0">
                <a:solidFill>
                  <a:srgbClr val="65FFFF"/>
                </a:solidFill>
              </a:rPr>
              <a:t>!</a:t>
            </a:r>
            <a:endParaRPr lang="ru-RU" sz="2400" b="1" i="1" smtClean="0">
              <a:solidFill>
                <a:srgbClr val="65FFFF"/>
              </a:solidFill>
            </a:endParaRPr>
          </a:p>
          <a:p>
            <a:endParaRPr lang="ru-RU" sz="800" b="1" i="1" dirty="0" smtClean="0">
              <a:solidFill>
                <a:srgbClr val="65FFFF"/>
              </a:solidFill>
            </a:endParaRPr>
          </a:p>
          <a:p>
            <a:r>
              <a:rPr lang="ru-RU" sz="6000" b="1" dirty="0" smtClean="0"/>
              <a:t>Счастливых </a:t>
            </a:r>
          </a:p>
          <a:p>
            <a:r>
              <a:rPr lang="ru-RU" sz="6000" b="1" dirty="0" smtClean="0"/>
              <a:t>летних </a:t>
            </a:r>
            <a:endParaRPr lang="ru-RU" sz="6000" b="1" dirty="0" smtClean="0"/>
          </a:p>
          <a:p>
            <a:r>
              <a:rPr lang="ru-RU" sz="6000" b="1" dirty="0" smtClean="0"/>
              <a:t>каникул!!!</a:t>
            </a:r>
            <a:endParaRPr lang="ru-RU" sz="6000" b="1" dirty="0"/>
          </a:p>
        </p:txBody>
      </p:sp>
      <p:pic>
        <p:nvPicPr>
          <p:cNvPr id="6147" name="Picture 3" descr="C:\Users\Сергей\Desktop\1274639782_kanikuly.jpg"/>
          <p:cNvPicPr>
            <a:picLocks noChangeAspect="1" noChangeArrowheads="1"/>
          </p:cNvPicPr>
          <p:nvPr/>
        </p:nvPicPr>
        <p:blipFill>
          <a:blip r:embed="rId2" cstate="print"/>
          <a:srcRect/>
          <a:stretch>
            <a:fillRect/>
          </a:stretch>
        </p:blipFill>
        <p:spPr bwMode="auto">
          <a:xfrm>
            <a:off x="6000760" y="2571744"/>
            <a:ext cx="2994004" cy="3835320"/>
          </a:xfrm>
          <a:prstGeom prst="rect">
            <a:avLst/>
          </a:prstGeom>
          <a:ln>
            <a:noFill/>
          </a:ln>
          <a:effectLst>
            <a:softEdge rad="112500"/>
          </a:effectLst>
        </p:spPr>
      </p:pic>
      <p:sp>
        <p:nvSpPr>
          <p:cNvPr id="4" name="Прямоугольник 3"/>
          <p:cNvSpPr/>
          <p:nvPr/>
        </p:nvSpPr>
        <p:spPr>
          <a:xfrm>
            <a:off x="1142976" y="5286388"/>
            <a:ext cx="4786346" cy="1200329"/>
          </a:xfrm>
          <a:prstGeom prst="rect">
            <a:avLst/>
          </a:prstGeom>
        </p:spPr>
        <p:txBody>
          <a:bodyPr wrap="square">
            <a:spAutoFit/>
          </a:bodyPr>
          <a:lstStyle/>
          <a:p>
            <a:r>
              <a:rPr lang="ru-RU" dirty="0" smtClean="0"/>
              <a:t>Заместитель директора по воспитательной работе Н.Л. Емельяненко</a:t>
            </a:r>
          </a:p>
          <a:p>
            <a:endParaRPr lang="ru-RU" dirty="0" smtClean="0"/>
          </a:p>
          <a:p>
            <a:r>
              <a:rPr lang="ru-RU" dirty="0" smtClean="0"/>
              <a:t>                                    Июнь 2014 года</a:t>
            </a:r>
            <a:endParaRPr lang="ru-RU" dirty="0" smtClean="0">
              <a:solidFill>
                <a:srgbClr val="65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214282" y="476672"/>
            <a:ext cx="8786874" cy="5509200"/>
          </a:xfrm>
          <a:prstGeom prst="rect">
            <a:avLst/>
          </a:prstGeom>
          <a:noFill/>
        </p:spPr>
        <p:txBody>
          <a:bodyPr wrap="square" rtlCol="0">
            <a:spAutoFit/>
          </a:bodyPr>
          <a:lstStyle/>
          <a:p>
            <a:pPr marL="1143000" indent="-1143000"/>
            <a:r>
              <a:rPr lang="ru-RU" sz="4000" b="1" dirty="0" smtClean="0"/>
              <a:t>1. Компьютерная безопасность</a:t>
            </a:r>
            <a:r>
              <a:rPr lang="ru-RU" sz="4000" dirty="0" smtClean="0"/>
              <a:t> </a:t>
            </a:r>
          </a:p>
          <a:p>
            <a:pPr marL="1143000" indent="-1143000"/>
            <a:endParaRPr lang="ru-RU" sz="1000" dirty="0" smtClean="0"/>
          </a:p>
          <a:p>
            <a:pPr marL="342900" indent="-342900"/>
            <a:r>
              <a:rPr lang="ru-RU" sz="2400" dirty="0" smtClean="0"/>
              <a:t>    Наступили летние каникулы, у детей появилось много свободного времени, которое они проводят на улице. Мир полон опасностей, но это не значит, что ребенку нужно целыми днями сидеть дома и играть в настольные игры, а тем более просиживать время за компьютером. </a:t>
            </a:r>
            <a:endParaRPr lang="ru-RU" sz="800" dirty="0" smtClean="0"/>
          </a:p>
          <a:p>
            <a:pPr marL="342900" indent="-342900"/>
            <a:endParaRPr lang="ru-RU" sz="1400" dirty="0" smtClean="0"/>
          </a:p>
          <a:p>
            <a:pPr lvl="0"/>
            <a:r>
              <a:rPr lang="ru-RU" sz="2400" i="1" dirty="0" smtClean="0"/>
              <a:t>Помните</a:t>
            </a:r>
            <a:r>
              <a:rPr lang="ru-RU" sz="2400" dirty="0" smtClean="0"/>
              <a:t>, что продолжительность </a:t>
            </a:r>
          </a:p>
          <a:p>
            <a:pPr lvl="0"/>
            <a:r>
              <a:rPr lang="ru-RU" sz="2400" dirty="0" smtClean="0"/>
              <a:t>непрерывного занятия за компьютером </a:t>
            </a:r>
          </a:p>
          <a:p>
            <a:pPr lvl="0"/>
            <a:r>
              <a:rPr lang="ru-RU" sz="2400" dirty="0" smtClean="0"/>
              <a:t>для детей в возрасте с 7-12 лет </a:t>
            </a:r>
          </a:p>
          <a:p>
            <a:pPr lvl="0"/>
            <a:r>
              <a:rPr lang="ru-RU" sz="2400" dirty="0" smtClean="0"/>
              <a:t>составляет 20 минут, </a:t>
            </a:r>
          </a:p>
          <a:p>
            <a:pPr lvl="0"/>
            <a:r>
              <a:rPr lang="ru-RU" sz="2400" dirty="0" smtClean="0"/>
              <a:t>а старше - не более получаса.</a:t>
            </a:r>
          </a:p>
          <a:p>
            <a:r>
              <a:rPr lang="ru-RU" sz="2400" dirty="0" smtClean="0"/>
              <a:t> </a:t>
            </a:r>
          </a:p>
          <a:p>
            <a:endParaRPr lang="ru-RU" sz="2400" b="1" dirty="0"/>
          </a:p>
        </p:txBody>
      </p:sp>
      <p:pic>
        <p:nvPicPr>
          <p:cNvPr id="1026" name="Picture 2" descr="C:\Users\Сергей\Desktop\9380629.jpg"/>
          <p:cNvPicPr>
            <a:picLocks noChangeAspect="1" noChangeArrowheads="1"/>
          </p:cNvPicPr>
          <p:nvPr/>
        </p:nvPicPr>
        <p:blipFill>
          <a:blip r:embed="rId2" cstate="print"/>
          <a:srcRect/>
          <a:stretch>
            <a:fillRect/>
          </a:stretch>
        </p:blipFill>
        <p:spPr bwMode="auto">
          <a:xfrm>
            <a:off x="6072198" y="4071942"/>
            <a:ext cx="2626426" cy="228601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67544" y="476672"/>
            <a:ext cx="8352928" cy="5955476"/>
          </a:xfrm>
          <a:prstGeom prst="rect">
            <a:avLst/>
          </a:prstGeom>
          <a:noFill/>
        </p:spPr>
        <p:txBody>
          <a:bodyPr wrap="square" rtlCol="0">
            <a:spAutoFit/>
          </a:bodyPr>
          <a:lstStyle/>
          <a:p>
            <a:r>
              <a:rPr lang="ru-RU" sz="4000" b="1" dirty="0" smtClean="0"/>
              <a:t>2. Солнечный ожог и солнечный удар</a:t>
            </a:r>
            <a:r>
              <a:rPr lang="ru-RU" sz="4000" dirty="0" smtClean="0"/>
              <a:t> </a:t>
            </a:r>
          </a:p>
          <a:p>
            <a:endParaRPr lang="ru-RU" sz="1050" dirty="0" smtClean="0"/>
          </a:p>
          <a:p>
            <a:endParaRPr lang="ru-RU" sz="1050" dirty="0" smtClean="0"/>
          </a:p>
          <a:p>
            <a:r>
              <a:rPr lang="ru-RU" sz="2400" dirty="0" smtClean="0"/>
              <a:t>Будьте осторожны на солнце. Солнечные ожоги вовсе не так безобидны, как думают многие. Под прямыми солнечными лучами нельзя находиться не только маленьким детям. Старшие тоже могут загорать очень непродолжительное время. Одевать детей следует в легкую хлопчатобумажную одежду, на голову - шляпа, кепка или панама. Все это </a:t>
            </a:r>
          </a:p>
          <a:p>
            <a:r>
              <a:rPr lang="ru-RU" sz="2400" dirty="0" smtClean="0"/>
              <a:t>защитит ребят от солнечного удара и </a:t>
            </a:r>
          </a:p>
          <a:p>
            <a:r>
              <a:rPr lang="ru-RU" sz="2400" dirty="0" smtClean="0"/>
              <a:t>ожогов. </a:t>
            </a:r>
          </a:p>
          <a:p>
            <a:endParaRPr lang="ru-RU" sz="2400" dirty="0" smtClean="0"/>
          </a:p>
          <a:p>
            <a:r>
              <a:rPr lang="ru-RU" sz="2400" b="1" dirty="0" smtClean="0"/>
              <a:t>На жаре дети должны много пить. </a:t>
            </a:r>
            <a:endParaRPr lang="ru-RU" sz="2400" dirty="0" smtClean="0"/>
          </a:p>
          <a:p>
            <a:endParaRPr lang="ru-RU" sz="1600" b="1" dirty="0"/>
          </a:p>
        </p:txBody>
      </p:sp>
      <p:pic>
        <p:nvPicPr>
          <p:cNvPr id="2050" name="Picture 2" descr="C:\Users\Сергей\Desktop\0_49cb0_2d11c95c_XL.jpg"/>
          <p:cNvPicPr>
            <a:picLocks noChangeAspect="1" noChangeArrowheads="1"/>
          </p:cNvPicPr>
          <p:nvPr/>
        </p:nvPicPr>
        <p:blipFill>
          <a:blip r:embed="rId2" cstate="print"/>
          <a:srcRect/>
          <a:stretch>
            <a:fillRect/>
          </a:stretch>
        </p:blipFill>
        <p:spPr bwMode="auto">
          <a:xfrm>
            <a:off x="6286512" y="4286256"/>
            <a:ext cx="2301406" cy="2214560"/>
          </a:xfrm>
          <a:prstGeom prst="rect">
            <a:avLst/>
          </a:prstGeom>
          <a:solidFill>
            <a:srgbClr val="0000CC"/>
          </a:solid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3" name="TextBox 2"/>
          <p:cNvSpPr txBox="1"/>
          <p:nvPr/>
        </p:nvSpPr>
        <p:spPr>
          <a:xfrm>
            <a:off x="467544" y="476672"/>
            <a:ext cx="8352928" cy="6093976"/>
          </a:xfrm>
          <a:prstGeom prst="rect">
            <a:avLst/>
          </a:prstGeom>
          <a:noFill/>
        </p:spPr>
        <p:txBody>
          <a:bodyPr wrap="square" rtlCol="0">
            <a:spAutoFit/>
          </a:bodyPr>
          <a:lstStyle/>
          <a:p>
            <a:r>
              <a:rPr lang="ru-RU" sz="4000" b="1" dirty="0" smtClean="0"/>
              <a:t>3. Пожарная безопасность</a:t>
            </a:r>
            <a:r>
              <a:rPr lang="ru-RU" sz="4000" dirty="0" smtClean="0"/>
              <a:t> </a:t>
            </a:r>
          </a:p>
          <a:p>
            <a:endParaRPr lang="ru-RU" sz="1100" dirty="0" smtClean="0"/>
          </a:p>
          <a:p>
            <a:r>
              <a:rPr lang="ru-RU" sz="4000" dirty="0" smtClean="0"/>
              <a:t>Игры с огнем опасны. </a:t>
            </a:r>
          </a:p>
          <a:p>
            <a:endParaRPr lang="ru-RU" sz="1100" dirty="0" smtClean="0"/>
          </a:p>
          <a:p>
            <a:r>
              <a:rPr lang="ru-RU" sz="2400" dirty="0" smtClean="0"/>
              <a:t>При наступлении детских летних </a:t>
            </a:r>
            <a:r>
              <a:rPr lang="ru-RU" sz="2400" i="1" dirty="0" smtClean="0"/>
              <a:t>каникул</a:t>
            </a:r>
            <a:r>
              <a:rPr lang="ru-RU" sz="2400" dirty="0" smtClean="0"/>
              <a:t> особое внимание необходимо уделить поведению детей на улице, пожарной безопасности. </a:t>
            </a:r>
          </a:p>
          <a:p>
            <a:r>
              <a:rPr lang="ru-RU" sz="2400" dirty="0" smtClean="0"/>
              <a:t>В поисках острых ощущений, </a:t>
            </a:r>
          </a:p>
          <a:p>
            <a:r>
              <a:rPr lang="ru-RU" sz="2400" dirty="0" smtClean="0"/>
              <a:t>дети играют с огнем, где это только </a:t>
            </a:r>
          </a:p>
          <a:p>
            <a:r>
              <a:rPr lang="ru-RU" sz="2400" dirty="0" smtClean="0"/>
              <a:t>возможно. Объясните им, что розжиг </a:t>
            </a:r>
          </a:p>
          <a:p>
            <a:r>
              <a:rPr lang="ru-RU" sz="2400" dirty="0" smtClean="0"/>
              <a:t>костров, игры со спичками очень </a:t>
            </a:r>
          </a:p>
          <a:p>
            <a:r>
              <a:rPr lang="ru-RU" sz="2400" dirty="0" smtClean="0"/>
              <a:t>опасны. Напомните им, по какому </a:t>
            </a:r>
          </a:p>
          <a:p>
            <a:r>
              <a:rPr lang="ru-RU" sz="2400" dirty="0" smtClean="0"/>
              <a:t>телефону необходимо звонить в </a:t>
            </a:r>
          </a:p>
          <a:p>
            <a:r>
              <a:rPr lang="ru-RU" sz="2400" dirty="0" smtClean="0"/>
              <a:t>случае возникновения пожара: </a:t>
            </a:r>
          </a:p>
          <a:p>
            <a:r>
              <a:rPr lang="ru-RU" sz="2400" dirty="0" smtClean="0"/>
              <a:t>с мобильного 01* или 112. </a:t>
            </a:r>
          </a:p>
          <a:p>
            <a:r>
              <a:rPr lang="ru-RU" sz="2400" b="1" dirty="0" smtClean="0"/>
              <a:t> </a:t>
            </a:r>
            <a:endParaRPr lang="ru-RU" sz="2400" b="1" dirty="0"/>
          </a:p>
        </p:txBody>
      </p:sp>
      <p:pic>
        <p:nvPicPr>
          <p:cNvPr id="4" name="Picture 2" descr="C:\Users\Сергей\Desktop\папка саши\картинки Саши\Огнетушитель\33.jpg"/>
          <p:cNvPicPr>
            <a:picLocks noChangeAspect="1" noChangeArrowheads="1"/>
          </p:cNvPicPr>
          <p:nvPr/>
        </p:nvPicPr>
        <p:blipFill>
          <a:blip r:embed="rId2" cstate="print"/>
          <a:srcRect/>
          <a:stretch>
            <a:fillRect/>
          </a:stretch>
        </p:blipFill>
        <p:spPr bwMode="auto">
          <a:xfrm>
            <a:off x="5929322" y="3143248"/>
            <a:ext cx="2964203" cy="349319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323528" y="476672"/>
            <a:ext cx="8640960" cy="5632311"/>
          </a:xfrm>
          <a:prstGeom prst="rect">
            <a:avLst/>
          </a:prstGeom>
          <a:noFill/>
        </p:spPr>
        <p:txBody>
          <a:bodyPr wrap="square" rtlCol="0">
            <a:spAutoFit/>
          </a:bodyPr>
          <a:lstStyle/>
          <a:p>
            <a:r>
              <a:rPr lang="ru-RU" sz="4000" b="1" dirty="0" smtClean="0"/>
              <a:t>4. Безопасность на воде</a:t>
            </a:r>
            <a:r>
              <a:rPr lang="ru-RU" sz="4000" dirty="0" smtClean="0"/>
              <a:t> </a:t>
            </a:r>
          </a:p>
          <a:p>
            <a:endParaRPr lang="ru-RU" sz="1200" dirty="0" smtClean="0"/>
          </a:p>
          <a:p>
            <a:endParaRPr lang="ru-RU" sz="1200" dirty="0" smtClean="0"/>
          </a:p>
          <a:p>
            <a:endParaRPr lang="ru-RU" sz="800" dirty="0" smtClean="0"/>
          </a:p>
          <a:p>
            <a:r>
              <a:rPr lang="ru-RU" sz="2400" dirty="0" smtClean="0"/>
              <a:t>Следуйте правилам безопасности на воде. </a:t>
            </a:r>
          </a:p>
          <a:p>
            <a:r>
              <a:rPr lang="ru-RU" sz="2400" dirty="0" smtClean="0"/>
              <a:t>Лучше всего купаться в специально оборудованных местах и только под </a:t>
            </a:r>
            <a:r>
              <a:rPr lang="ru-RU" sz="2400" i="1" dirty="0" smtClean="0"/>
              <a:t>присмотром</a:t>
            </a:r>
            <a:r>
              <a:rPr lang="ru-RU" sz="2400" dirty="0" smtClean="0"/>
              <a:t> </a:t>
            </a:r>
            <a:r>
              <a:rPr lang="ru-RU" sz="2400" i="1" dirty="0" smtClean="0"/>
              <a:t>взрослых</a:t>
            </a:r>
            <a:r>
              <a:rPr lang="ru-RU" sz="2400" dirty="0" smtClean="0"/>
              <a:t>. Расскажите детям, но не пугайте сильно, о судорогах. При переохлаждении тела пловца в воде могут появиться судороги. При судорогах надо немедленно выйти из воды.                      </a:t>
            </a:r>
          </a:p>
          <a:p>
            <a:r>
              <a:rPr lang="ru-RU" sz="2400" dirty="0" smtClean="0"/>
              <a:t>                                            </a:t>
            </a:r>
          </a:p>
          <a:p>
            <a:r>
              <a:rPr lang="ru-RU" sz="2400" dirty="0" smtClean="0"/>
              <a:t>                                            Не заплывайте за буйки – там </a:t>
            </a:r>
          </a:p>
          <a:p>
            <a:r>
              <a:rPr lang="ru-RU" sz="2400" dirty="0" smtClean="0"/>
              <a:t>                                            может оказаться резкий обрыв </a:t>
            </a:r>
          </a:p>
          <a:p>
            <a:r>
              <a:rPr lang="ru-RU" sz="2400" dirty="0" smtClean="0"/>
              <a:t>                                            дна, холодный ключ, заросли                      </a:t>
            </a:r>
          </a:p>
          <a:p>
            <a:r>
              <a:rPr lang="ru-RU" sz="2400" dirty="0" smtClean="0"/>
              <a:t>                                            водорослей и т.п. </a:t>
            </a:r>
          </a:p>
          <a:p>
            <a:endParaRPr lang="ru-RU" sz="2400" b="1" dirty="0"/>
          </a:p>
        </p:txBody>
      </p:sp>
      <p:pic>
        <p:nvPicPr>
          <p:cNvPr id="4100" name="Picture 4" descr="C:\Users\Сергей\Desktop\cypanna1.jpg"/>
          <p:cNvPicPr>
            <a:picLocks noChangeAspect="1" noChangeArrowheads="1"/>
          </p:cNvPicPr>
          <p:nvPr/>
        </p:nvPicPr>
        <p:blipFill>
          <a:blip r:embed="rId2" cstate="print"/>
          <a:srcRect/>
          <a:stretch>
            <a:fillRect/>
          </a:stretch>
        </p:blipFill>
        <p:spPr bwMode="auto">
          <a:xfrm>
            <a:off x="357158" y="4000504"/>
            <a:ext cx="3442611" cy="2592583"/>
          </a:xfrm>
          <a:prstGeom prst="rect">
            <a:avLst/>
          </a:prstGeom>
          <a:ln>
            <a:noFill/>
          </a:ln>
          <a:effectLst>
            <a:softEdge rad="112500"/>
          </a:effectLst>
        </p:spPr>
      </p:pic>
      <p:pic>
        <p:nvPicPr>
          <p:cNvPr id="4099" name="Picture 3" descr="C:\Users\Сергей\Desktop\8650980.78012.jpeg"/>
          <p:cNvPicPr>
            <a:picLocks noChangeAspect="1" noChangeArrowheads="1"/>
          </p:cNvPicPr>
          <p:nvPr/>
        </p:nvPicPr>
        <p:blipFill>
          <a:blip r:embed="rId3" cstate="print"/>
          <a:srcRect/>
          <a:stretch>
            <a:fillRect/>
          </a:stretch>
        </p:blipFill>
        <p:spPr bwMode="auto">
          <a:xfrm>
            <a:off x="7286644" y="357166"/>
            <a:ext cx="1554962" cy="131847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428596" y="285729"/>
            <a:ext cx="8352928" cy="6863417"/>
          </a:xfrm>
          <a:prstGeom prst="rect">
            <a:avLst/>
          </a:prstGeom>
          <a:noFill/>
        </p:spPr>
        <p:txBody>
          <a:bodyPr wrap="square" rtlCol="0">
            <a:spAutoFit/>
          </a:bodyPr>
          <a:lstStyle/>
          <a:p>
            <a:r>
              <a:rPr lang="ru-RU" sz="4000" b="1" dirty="0" smtClean="0"/>
              <a:t>5. Укусы насекомых</a:t>
            </a:r>
            <a:r>
              <a:rPr lang="ru-RU" sz="4000" dirty="0" smtClean="0"/>
              <a:t> </a:t>
            </a:r>
          </a:p>
          <a:p>
            <a:endParaRPr lang="ru-RU" sz="800" dirty="0" smtClean="0"/>
          </a:p>
          <a:p>
            <a:r>
              <a:rPr lang="ru-RU" sz="2400" dirty="0" smtClean="0"/>
              <a:t>Оградите ребенка от комаров, пауков и других насекомых. С наступлением теплых дней появляется большое количество различных сезонных насекомых. Москитная сетка или даже обычная марля, помещенная на окно комнаты, - обязательный элемент защиты ребенка от назойливых насекомых. Чтобы уберечь ребенка от укусов клещей во время лесных прогулок, необходимо, прежде всего, </a:t>
            </a:r>
          </a:p>
          <a:p>
            <a:r>
              <a:rPr lang="ru-RU" sz="2400" dirty="0" smtClean="0"/>
              <a:t>защитить волосы и открытые участки </a:t>
            </a:r>
          </a:p>
          <a:p>
            <a:r>
              <a:rPr lang="ru-RU" sz="2400" dirty="0" smtClean="0"/>
              <a:t>кожи - экипировать его головным </a:t>
            </a:r>
          </a:p>
          <a:p>
            <a:r>
              <a:rPr lang="ru-RU" sz="2400" dirty="0" smtClean="0"/>
              <a:t>убором и надевать вместо шорт </a:t>
            </a:r>
          </a:p>
          <a:p>
            <a:r>
              <a:rPr lang="ru-RU" sz="2400" dirty="0" smtClean="0"/>
              <a:t>длинные брюки, заменить открытые </a:t>
            </a:r>
          </a:p>
          <a:p>
            <a:r>
              <a:rPr lang="ru-RU" sz="2400" dirty="0" smtClean="0"/>
              <a:t>сандалии закрытой обувью, а футболки</a:t>
            </a:r>
          </a:p>
          <a:p>
            <a:r>
              <a:rPr lang="ru-RU" sz="2400" dirty="0" smtClean="0"/>
              <a:t>и безрукавки - рубашкой с длинными </a:t>
            </a:r>
          </a:p>
          <a:p>
            <a:r>
              <a:rPr lang="ru-RU" sz="2400" dirty="0" smtClean="0"/>
              <a:t>рукавами. </a:t>
            </a:r>
          </a:p>
          <a:p>
            <a:endParaRPr lang="ru-RU" sz="2400" b="1" dirty="0"/>
          </a:p>
        </p:txBody>
      </p:sp>
      <p:pic>
        <p:nvPicPr>
          <p:cNvPr id="5122" name="Picture 2" descr="C:\Users\Сергей\Desktop\insects04.jpg"/>
          <p:cNvPicPr>
            <a:picLocks noChangeAspect="1" noChangeArrowheads="1"/>
          </p:cNvPicPr>
          <p:nvPr/>
        </p:nvPicPr>
        <p:blipFill>
          <a:blip r:embed="rId2" cstate="print"/>
          <a:srcRect/>
          <a:stretch>
            <a:fillRect/>
          </a:stretch>
        </p:blipFill>
        <p:spPr bwMode="auto">
          <a:xfrm>
            <a:off x="6286512" y="3929066"/>
            <a:ext cx="2608818" cy="260142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323528" y="476672"/>
            <a:ext cx="8640960" cy="6032421"/>
          </a:xfrm>
          <a:prstGeom prst="rect">
            <a:avLst/>
          </a:prstGeom>
          <a:noFill/>
        </p:spPr>
        <p:txBody>
          <a:bodyPr wrap="square" rtlCol="0">
            <a:spAutoFit/>
          </a:bodyPr>
          <a:lstStyle/>
          <a:p>
            <a:r>
              <a:rPr lang="ru-RU" sz="4000" b="1" dirty="0" smtClean="0"/>
              <a:t>6. Пищевые отравления</a:t>
            </a:r>
            <a:r>
              <a:rPr lang="ru-RU" sz="4000" dirty="0" smtClean="0"/>
              <a:t> </a:t>
            </a:r>
          </a:p>
          <a:p>
            <a:endParaRPr lang="ru-RU" sz="1000" dirty="0" smtClean="0"/>
          </a:p>
          <a:p>
            <a:r>
              <a:rPr lang="ru-RU" sz="2400" dirty="0" smtClean="0"/>
              <a:t>Пищевые отравления. Летом мало кто из родителей удерживается от соблазна угостить ребенка немытыми ягодами из сада, овощами с огорода. Немытая или плохо промытая зелень «со своего огорода» может привести к развитию у ребенка различных кишечных инфекций. Даже обычные для ребенка продукты питания в жаркое время года быстро портятся, а срок их хранения сокращается.                            </a:t>
            </a:r>
          </a:p>
          <a:p>
            <a:r>
              <a:rPr lang="ru-RU" sz="2400" dirty="0" smtClean="0"/>
              <a:t>                                            </a:t>
            </a:r>
          </a:p>
          <a:p>
            <a:r>
              <a:rPr lang="ru-RU" sz="800" dirty="0" smtClean="0"/>
              <a:t>                                                                                                                                </a:t>
            </a:r>
            <a:r>
              <a:rPr lang="ru-RU" sz="2400" dirty="0" smtClean="0"/>
              <a:t>Чтобы избежать пищевого </a:t>
            </a:r>
          </a:p>
          <a:p>
            <a:r>
              <a:rPr lang="ru-RU" sz="2400" dirty="0" smtClean="0"/>
              <a:t>                                            отравления надо мыть руки                            </a:t>
            </a:r>
          </a:p>
          <a:p>
            <a:r>
              <a:rPr lang="ru-RU" sz="2400" dirty="0" smtClean="0"/>
              <a:t>                                            перед едой. В жару на пикнике </a:t>
            </a:r>
          </a:p>
          <a:p>
            <a:r>
              <a:rPr lang="ru-RU" sz="2400" dirty="0" smtClean="0"/>
              <a:t>                                            время хранения продуктов     </a:t>
            </a:r>
          </a:p>
          <a:p>
            <a:r>
              <a:rPr lang="ru-RU" sz="2400" dirty="0" smtClean="0"/>
              <a:t>                                            снижается до 1 часа. </a:t>
            </a:r>
          </a:p>
          <a:p>
            <a:endParaRPr lang="ru-RU" sz="2400" b="1" dirty="0"/>
          </a:p>
        </p:txBody>
      </p:sp>
      <p:pic>
        <p:nvPicPr>
          <p:cNvPr id="1026" name="Picture 2" descr="C:\Users\Сергей\Desktop\t1@6ee7facd-29cd-46eb-9ce0-cfb14507845f.jpg"/>
          <p:cNvPicPr>
            <a:picLocks noChangeAspect="1" noChangeArrowheads="1"/>
          </p:cNvPicPr>
          <p:nvPr/>
        </p:nvPicPr>
        <p:blipFill>
          <a:blip r:embed="rId2" cstate="print"/>
          <a:srcRect/>
          <a:stretch>
            <a:fillRect/>
          </a:stretch>
        </p:blipFill>
        <p:spPr bwMode="auto">
          <a:xfrm>
            <a:off x="500034" y="3929066"/>
            <a:ext cx="3387689" cy="254076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76"/>
        </a:solidFill>
        <a:effectLst/>
      </p:bgPr>
    </p:bg>
    <p:spTree>
      <p:nvGrpSpPr>
        <p:cNvPr id="1" name=""/>
        <p:cNvGrpSpPr/>
        <p:nvPr/>
      </p:nvGrpSpPr>
      <p:grpSpPr>
        <a:xfrm>
          <a:off x="0" y="0"/>
          <a:ext cx="0" cy="0"/>
          <a:chOff x="0" y="0"/>
          <a:chExt cx="0" cy="0"/>
        </a:xfrm>
      </p:grpSpPr>
      <p:sp>
        <p:nvSpPr>
          <p:cNvPr id="2" name="TextBox 1"/>
          <p:cNvSpPr txBox="1"/>
          <p:nvPr/>
        </p:nvSpPr>
        <p:spPr>
          <a:xfrm>
            <a:off x="500034" y="0"/>
            <a:ext cx="8352928" cy="6771084"/>
          </a:xfrm>
          <a:prstGeom prst="rect">
            <a:avLst/>
          </a:prstGeom>
          <a:noFill/>
        </p:spPr>
        <p:txBody>
          <a:bodyPr wrap="square" rtlCol="0">
            <a:spAutoFit/>
          </a:bodyPr>
          <a:lstStyle/>
          <a:p>
            <a:r>
              <a:rPr lang="ru-RU" sz="4000" b="1" dirty="0" smtClean="0"/>
              <a:t>6. Безопасность на дороге</a:t>
            </a:r>
            <a:r>
              <a:rPr lang="ru-RU" sz="6600" dirty="0" smtClean="0"/>
              <a:t> </a:t>
            </a:r>
          </a:p>
          <a:p>
            <a:r>
              <a:rPr lang="ru-RU" sz="2400" dirty="0" smtClean="0"/>
              <a:t>Уважаемые родители! </a:t>
            </a:r>
          </a:p>
          <a:p>
            <a:endParaRPr lang="ru-RU" sz="800" dirty="0" smtClean="0"/>
          </a:p>
          <a:p>
            <a:r>
              <a:rPr lang="ru-RU" sz="2400" dirty="0" smtClean="0"/>
              <a:t>Особое внимание хочется уделить</a:t>
            </a:r>
          </a:p>
          <a:p>
            <a:r>
              <a:rPr lang="ru-RU" sz="2400" dirty="0" smtClean="0"/>
              <a:t>дорожной безопасности. </a:t>
            </a:r>
          </a:p>
          <a:p>
            <a:r>
              <a:rPr lang="ru-RU" sz="2400" dirty="0" smtClean="0"/>
              <a:t>Проведите с детьми беседы о </a:t>
            </a:r>
          </a:p>
          <a:p>
            <a:r>
              <a:rPr lang="ru-RU" sz="2400" dirty="0" smtClean="0"/>
              <a:t>правилах поведения на дороге! </a:t>
            </a:r>
          </a:p>
          <a:p>
            <a:r>
              <a:rPr lang="ru-RU" sz="2400" dirty="0" smtClean="0"/>
              <a:t>Ежедневно напоминайте им об </a:t>
            </a:r>
          </a:p>
          <a:p>
            <a:r>
              <a:rPr lang="ru-RU" sz="2400" dirty="0" smtClean="0"/>
              <a:t>опасностях, которые могут </a:t>
            </a:r>
          </a:p>
          <a:p>
            <a:r>
              <a:rPr lang="ru-RU" sz="2400" dirty="0" smtClean="0"/>
              <a:t>подстерегать их на дорогах, а также </a:t>
            </a:r>
          </a:p>
          <a:p>
            <a:r>
              <a:rPr lang="ru-RU" sz="2400" dirty="0" smtClean="0"/>
              <a:t>о том, как и где нужно переходить </a:t>
            </a:r>
          </a:p>
          <a:p>
            <a:r>
              <a:rPr lang="ru-RU" sz="2400" dirty="0" smtClean="0"/>
              <a:t>проезжую часть.  Не забывайте о </a:t>
            </a:r>
          </a:p>
          <a:p>
            <a:r>
              <a:rPr lang="ru-RU" sz="2400" dirty="0" smtClean="0"/>
              <a:t>правилах дорожного движения, </a:t>
            </a:r>
          </a:p>
          <a:p>
            <a:r>
              <a:rPr lang="ru-RU" sz="2400" dirty="0" smtClean="0"/>
              <a:t>подавая тем  самым положительный </a:t>
            </a:r>
          </a:p>
          <a:p>
            <a:r>
              <a:rPr lang="ru-RU" sz="2400" dirty="0" smtClean="0"/>
              <a:t>пример своим детям и окружающим, </a:t>
            </a:r>
          </a:p>
          <a:p>
            <a:r>
              <a:rPr lang="ru-RU" sz="2400" dirty="0" smtClean="0"/>
              <a:t>ведь ребенок всегда хочет быть </a:t>
            </a:r>
          </a:p>
          <a:p>
            <a:r>
              <a:rPr lang="ru-RU" sz="2400" dirty="0" smtClean="0"/>
              <a:t>похожим на взрослых.</a:t>
            </a:r>
            <a:endParaRPr lang="ru-RU" sz="2400" b="1" dirty="0"/>
          </a:p>
        </p:txBody>
      </p:sp>
      <p:pic>
        <p:nvPicPr>
          <p:cNvPr id="7170" name="Picture 2" descr="C:\Users\Сергей\Desktop\pravila dvijenia.jpg"/>
          <p:cNvPicPr>
            <a:picLocks noChangeAspect="1" noChangeArrowheads="1"/>
          </p:cNvPicPr>
          <p:nvPr/>
        </p:nvPicPr>
        <p:blipFill>
          <a:blip r:embed="rId2" cstate="print"/>
          <a:srcRect/>
          <a:stretch>
            <a:fillRect/>
          </a:stretch>
        </p:blipFill>
        <p:spPr bwMode="auto">
          <a:xfrm>
            <a:off x="5929322" y="1714488"/>
            <a:ext cx="3031602" cy="413510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206</TotalTime>
  <Words>1260</Words>
  <Application>Microsoft Office PowerPoint</Application>
  <PresentationFormat>Экран (4:3)</PresentationFormat>
  <Paragraphs>172</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Техническая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33</cp:revision>
  <dcterms:modified xsi:type="dcterms:W3CDTF">2014-06-18T09:09:50Z</dcterms:modified>
</cp:coreProperties>
</file>