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8"/>
  </p:notesMasterIdLst>
  <p:handoutMasterIdLst>
    <p:handoutMasterId r:id="rId19"/>
  </p:handoutMasterIdLst>
  <p:sldIdLst>
    <p:sldId id="256" r:id="rId2"/>
    <p:sldId id="1103" r:id="rId3"/>
    <p:sldId id="1104" r:id="rId4"/>
    <p:sldId id="1105" r:id="rId5"/>
    <p:sldId id="1106" r:id="rId6"/>
    <p:sldId id="1107" r:id="rId7"/>
    <p:sldId id="1108" r:id="rId8"/>
    <p:sldId id="1109" r:id="rId9"/>
    <p:sldId id="1110" r:id="rId10"/>
    <p:sldId id="1111" r:id="rId11"/>
    <p:sldId id="1112" r:id="rId12"/>
    <p:sldId id="1113" r:id="rId13"/>
    <p:sldId id="1115" r:id="rId14"/>
    <p:sldId id="1114" r:id="rId15"/>
    <p:sldId id="1116" r:id="rId16"/>
    <p:sldId id="1117" r:id="rId1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622AE"/>
    <a:srgbClr val="546BDC"/>
    <a:srgbClr val="D76213"/>
    <a:srgbClr val="179538"/>
    <a:srgbClr val="FF3300"/>
    <a:srgbClr val="FF5050"/>
    <a:srgbClr val="148A3B"/>
    <a:srgbClr val="5895D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08" autoAdjust="0"/>
    <p:restoredTop sz="94660"/>
  </p:normalViewPr>
  <p:slideViewPr>
    <p:cSldViewPr snapToGrid="0">
      <p:cViewPr>
        <p:scale>
          <a:sx n="77" d="100"/>
          <a:sy n="77" d="100"/>
        </p:scale>
        <p:origin x="-1686" y="-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 altLang="ru-RU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DEC980A-91F9-45C8-8428-354B4411E6CE}" type="datetimeFigureOut">
              <a:rPr lang="ru-RU" altLang="ru-RU"/>
              <a:pPr/>
              <a:t>23.11.2021</a:t>
            </a:fld>
            <a:endParaRPr lang="ru-RU" altLang="ru-RU"/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 altLang="ru-RU"/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985E067-054A-4FE9-B505-6BB5D0354D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08081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B8A452-57BF-483B-BF43-5A45BB230FBF}" type="datetimeFigureOut">
              <a:rPr lang="ru-RU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2D6D51C-00C2-4DEE-99A0-EAE9BDA148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44258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ED291B-8024-4DD3-8D41-E4628D4681CD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C87A-5619-42C7-B5C8-095B64CBD91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F9AA0-9E32-4066-B8F3-EA2BEDF26AC6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C344-96BC-4AC7-963E-5F7EECDD4DB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75AB44-280E-4432-891D-B5E514CB44E3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1358B-E6F3-478A-9705-0120836294A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+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7322911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3F4859-B985-488D-8353-9FCE051DC837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CFC1-C8D9-484D-A439-135A1168FC1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7E96D-E0EC-4655-A31D-5DCEDB78A450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741C-A94C-436C-A72D-46D88CA66E8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F285C3-4AA2-4061-9BAF-4EE0AD260A84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99DD-CC1C-4F10-B4E7-9DE39330242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2733E8-8EAE-41E3-B379-E652C5F3DE9E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151DE-DA25-4E45-9743-615D1EE62D7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991318-7D2F-4217-B043-078DF1969F72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66B3-0926-446F-9F3F-9F82F327806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A8C766-327F-42EB-BAC1-8D08B53A4EB5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4BAC4-A452-4108-A052-D625B18F39F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2EBECA-AE90-4F8B-AF31-61C8994BB569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48E6-175A-4814-8B8A-2F036A2CE24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80776D-2E41-48ED-A1A8-899E5DCE38CE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BC39E-0DEE-4A18-9A0D-185E5933DCB4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AE7B080-D9A7-482C-8A75-48A4C33F7245}" type="datetimeFigureOut">
              <a:rPr lang="ru-RU" smtClean="0"/>
              <a:pPr>
                <a:defRPr/>
              </a:pPr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C6DE28-0603-4DE7-8715-E53F40EE5DC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1"/>
          <p:cNvSpPr>
            <a:spLocks noChangeArrowheads="1"/>
          </p:cNvSpPr>
          <p:nvPr/>
        </p:nvSpPr>
        <p:spPr bwMode="auto">
          <a:xfrm>
            <a:off x="522288" y="1709738"/>
            <a:ext cx="1082675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66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Особенности ГИА-11  2022 </a:t>
            </a:r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4471988" y="6326188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i="1" dirty="0" smtClean="0">
                <a:latin typeface="Cambria" panose="02040503050406030204" pitchFamily="18" charset="0"/>
              </a:rPr>
              <a:t>2022 </a:t>
            </a:r>
            <a:r>
              <a:rPr lang="ru-RU" altLang="ru-RU" sz="2000" i="1" dirty="0">
                <a:latin typeface="Cambria" panose="02040503050406030204" pitchFamily="18" charset="0"/>
              </a:rPr>
              <a:t>г.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-93538"/>
            <a:ext cx="1219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Отдел образования Администрации Чертковского района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693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70703" y="383059"/>
            <a:ext cx="11491783" cy="6128951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ru-RU" dirty="0" smtClean="0"/>
              <a:t> </a:t>
            </a:r>
            <a:r>
              <a:rPr lang="ru-RU" sz="2900" b="1" dirty="0" smtClean="0">
                <a:solidFill>
                  <a:srgbClr val="002060"/>
                </a:solidFill>
              </a:rPr>
              <a:t>Что </a:t>
            </a:r>
            <a:r>
              <a:rPr lang="ru-RU" sz="2900" b="1" dirty="0">
                <a:solidFill>
                  <a:srgbClr val="002060"/>
                </a:solidFill>
              </a:rPr>
              <a:t>можно брать на ЕГЭ 2022</a:t>
            </a:r>
          </a:p>
          <a:p>
            <a:r>
              <a:rPr lang="ru-RU" dirty="0">
                <a:solidFill>
                  <a:srgbClr val="002060"/>
                </a:solidFill>
              </a:rPr>
              <a:t>Допускается использование участником экзаменов следующих средств обучения и воспитания по соответствующим учебным предметам: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по математике – линейка, не содержащая справочной информации (далее – линейка), для построения чертежей и рисунков;</a:t>
            </a:r>
          </a:p>
          <a:p>
            <a:r>
              <a:rPr lang="ru-RU" dirty="0">
                <a:solidFill>
                  <a:srgbClr val="002060"/>
                </a:solidFill>
              </a:rPr>
              <a:t>по физике – линейка для построения </a:t>
            </a:r>
            <a:r>
              <a:rPr lang="ru-RU" dirty="0" smtClean="0">
                <a:solidFill>
                  <a:srgbClr val="002060"/>
                </a:solidFill>
              </a:rPr>
              <a:t>графиков; </a:t>
            </a:r>
            <a:r>
              <a:rPr lang="ru-RU" dirty="0">
                <a:solidFill>
                  <a:srgbClr val="002060"/>
                </a:solidFill>
              </a:rPr>
              <a:t>непрограммируемый калькулятор, обеспечивающий выполнение арифметических вычислений (сложение, вычитание, умножение, деление, извлечение корня) и вычисление тригонометрических функций (</a:t>
            </a:r>
            <a:r>
              <a:rPr lang="ru-RU" dirty="0" err="1">
                <a:solidFill>
                  <a:srgbClr val="002060"/>
                </a:solidFill>
              </a:rPr>
              <a:t>sin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cos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tg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ctg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arcsin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arccos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arctg</a:t>
            </a:r>
            <a:r>
              <a:rPr lang="ru-RU" dirty="0">
                <a:solidFill>
                  <a:srgbClr val="002060"/>
                </a:solidFill>
              </a:rPr>
              <a:t>), а также не осуществляющий функций средства связи, хранилища базы данных и не имеющий доступ к сетям передачи данных (в том числе к информационно-телекоммуникационной сети «Интернет») (далее – непрограммируемый калькулятор);</a:t>
            </a:r>
          </a:p>
          <a:p>
            <a:r>
              <a:rPr lang="ru-RU" dirty="0">
                <a:solidFill>
                  <a:srgbClr val="002060"/>
                </a:solidFill>
              </a:rPr>
              <a:t>по химии – непрограммируемый калькулятор; периодическая система химических элементов Д.И. Менделеева; таблица растворимости солей, кислот</a:t>
            </a:r>
          </a:p>
          <a:p>
            <a:r>
              <a:rPr lang="ru-RU" dirty="0">
                <a:solidFill>
                  <a:srgbClr val="002060"/>
                </a:solidFill>
              </a:rPr>
              <a:t>и оснований в воде; электрохимический ряд напряжений металлов;</a:t>
            </a:r>
          </a:p>
          <a:p>
            <a:r>
              <a:rPr lang="ru-RU" dirty="0">
                <a:solidFill>
                  <a:srgbClr val="002060"/>
                </a:solidFill>
              </a:rPr>
              <a:t>по географии – линейка для измерения расстояний по топографической карте; транспортир, не содержащий справочной информации, для определения азимутов по топографической карте; непрограммируемый калькулятор;</a:t>
            </a:r>
          </a:p>
          <a:p>
            <a:r>
              <a:rPr lang="ru-RU" dirty="0">
                <a:solidFill>
                  <a:srgbClr val="002060"/>
                </a:solidFill>
              </a:rPr>
              <a:t>по иностранным языкам – технические средства, обеспечивающие воспроизведение аудиозаписей, содержащихся на электронных носителях,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 </a:t>
            </a:r>
            <a:r>
              <a:rPr lang="ru-RU" dirty="0">
                <a:solidFill>
                  <a:srgbClr val="002060"/>
                </a:solidFill>
              </a:rPr>
              <a:t>информатике (ИКТ) – компьютерная техника, не имеющая доступ к информационно-телекоммуникационной сети «Интернет»;</a:t>
            </a:r>
          </a:p>
          <a:p>
            <a:r>
              <a:rPr lang="ru-RU" dirty="0">
                <a:solidFill>
                  <a:srgbClr val="002060"/>
                </a:solidFill>
              </a:rPr>
              <a:t>по литературе – орфографический словарь, позволяющий устанавливать нормативное написание слов и определять значения лексической единицы.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01022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68411" y="395416"/>
            <a:ext cx="11108723" cy="6166022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Запрещено!!!!!!!!!!!</a:t>
            </a:r>
            <a:endParaRPr lang="ru-RU" sz="4000" dirty="0">
              <a:solidFill>
                <a:srgbClr val="FF0000"/>
              </a:solidFill>
            </a:endParaRPr>
          </a:p>
          <a:p>
            <a:r>
              <a:rPr lang="ru-RU" dirty="0"/>
              <a:t>- наличие средств связи, электронно-вычислительной техники, фото, аудио и видеоаппаратуры, справочных материалов, письменных заметок и иных средств хранения и передачи информации;</a:t>
            </a:r>
          </a:p>
          <a:p>
            <a:r>
              <a:rPr lang="ru-RU" dirty="0"/>
              <a:t>- вынос из аудиторий и ППЭ экзаменационных материалов на бумажном или электронном носителях, их фотографирование;</a:t>
            </a:r>
          </a:p>
          <a:p>
            <a:r>
              <a:rPr lang="ru-RU" dirty="0"/>
              <a:t>- оказание содействия другим участникам ЕГЭ, в том числе передача им указанных средств и </a:t>
            </a:r>
            <a:r>
              <a:rPr lang="ru-RU" dirty="0" smtClean="0"/>
              <a:t>материалов</a:t>
            </a:r>
            <a:r>
              <a:rPr lang="ru-RU" dirty="0"/>
              <a:t>. </a:t>
            </a: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Штаб ППЭ и все аудитории оснащены  системами он-</a:t>
            </a:r>
            <a:r>
              <a:rPr lang="ru-RU" sz="3600" dirty="0" err="1" smtClean="0">
                <a:solidFill>
                  <a:srgbClr val="FF0000"/>
                </a:solidFill>
              </a:rPr>
              <a:t>лайн</a:t>
            </a:r>
            <a:r>
              <a:rPr lang="ru-RU" sz="3600" dirty="0" smtClean="0">
                <a:solidFill>
                  <a:srgbClr val="FF0000"/>
                </a:solidFill>
              </a:rPr>
              <a:t> наблюдения и системами подавления связи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54613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52617" y="732260"/>
            <a:ext cx="10268464" cy="3474720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За </a:t>
            </a:r>
            <a:r>
              <a:rPr lang="ru-RU" sz="3000" dirty="0">
                <a:solidFill>
                  <a:srgbClr val="FF0000"/>
                </a:solidFill>
              </a:rPr>
              <a:t>нарушение порядка проведения ЕГЭ </a:t>
            </a:r>
            <a:r>
              <a:rPr lang="ru-RU" sz="3000" dirty="0" smtClean="0">
                <a:solidFill>
                  <a:srgbClr val="FF0000"/>
                </a:solidFill>
              </a:rPr>
              <a:t>грозит</a:t>
            </a:r>
            <a:endParaRPr lang="ru-RU" sz="3000" dirty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002060"/>
                </a:solidFill>
              </a:rPr>
              <a:t>- </a:t>
            </a:r>
            <a:r>
              <a:rPr lang="ru-RU" sz="3600" dirty="0">
                <a:solidFill>
                  <a:srgbClr val="002060"/>
                </a:solidFill>
              </a:rPr>
              <a:t>удаление участника ЕГЭ из ППЭ;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- </a:t>
            </a:r>
            <a:r>
              <a:rPr lang="ru-RU" sz="3600" dirty="0">
                <a:solidFill>
                  <a:srgbClr val="002060"/>
                </a:solidFill>
              </a:rPr>
              <a:t>аннулирование результатов;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- </a:t>
            </a:r>
            <a:r>
              <a:rPr lang="ru-RU" sz="3600" dirty="0">
                <a:solidFill>
                  <a:srgbClr val="002060"/>
                </a:solidFill>
              </a:rPr>
              <a:t>штраф.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Во </a:t>
            </a:r>
            <a:r>
              <a:rPr lang="ru-RU" sz="3600" dirty="0">
                <a:solidFill>
                  <a:srgbClr val="002060"/>
                </a:solidFill>
              </a:rPr>
              <a:t>всех случаях участники ЕГЭ, нарушившие порядок, удаляются с экзаменов без права пересдачи в текущем году.</a:t>
            </a:r>
          </a:p>
        </p:txBody>
      </p:sp>
    </p:spTree>
    <p:extLst>
      <p:ext uri="{BB962C8B-B14F-4D97-AF65-F5344CB8AC3E}">
        <p14:creationId xmlns:p14="http://schemas.microsoft.com/office/powerpoint/2010/main" xmlns="" val="17642008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08919" y="732260"/>
            <a:ext cx="11059297" cy="5767394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ru-RU" sz="3100" b="1" dirty="0" smtClean="0">
                <a:solidFill>
                  <a:srgbClr val="002060"/>
                </a:solidFill>
              </a:rPr>
              <a:t>Сроки </a:t>
            </a:r>
            <a:r>
              <a:rPr lang="ru-RU" sz="3100" b="1" dirty="0">
                <a:solidFill>
                  <a:srgbClr val="002060"/>
                </a:solidFill>
              </a:rPr>
              <a:t>и места ознакомления с </a:t>
            </a:r>
            <a:r>
              <a:rPr lang="ru-RU" sz="3100" b="1" dirty="0" smtClean="0">
                <a:solidFill>
                  <a:srgbClr val="002060"/>
                </a:solidFill>
              </a:rPr>
              <a:t>результатами </a:t>
            </a:r>
          </a:p>
          <a:p>
            <a:pPr marL="45720" indent="0" algn="ctr">
              <a:buNone/>
            </a:pPr>
            <a:r>
              <a:rPr lang="ru-RU" sz="3100" b="1" dirty="0" smtClean="0">
                <a:solidFill>
                  <a:srgbClr val="002060"/>
                </a:solidFill>
              </a:rPr>
              <a:t>ГИА-11</a:t>
            </a:r>
          </a:p>
          <a:p>
            <a:pPr marL="45720" indent="0" algn="ctr">
              <a:buNone/>
            </a:pPr>
            <a:r>
              <a:rPr lang="ru-RU" sz="2800" dirty="0">
                <a:solidFill>
                  <a:srgbClr val="002060"/>
                </a:solidFill>
              </a:rPr>
              <a:t>После утверждения результаты </a:t>
            </a:r>
            <a:r>
              <a:rPr lang="ru-RU" sz="2800" dirty="0" smtClean="0">
                <a:solidFill>
                  <a:srgbClr val="002060"/>
                </a:solidFill>
              </a:rPr>
              <a:t>передаются </a:t>
            </a:r>
            <a:r>
              <a:rPr lang="ru-RU" sz="2800" dirty="0">
                <a:solidFill>
                  <a:srgbClr val="002060"/>
                </a:solidFill>
              </a:rPr>
              <a:t>в органы местного самоуправления, осуществляющие управление в сфере образования, которые сразу после получения результатов ГИА передают их в образовательные организации.</a:t>
            </a:r>
          </a:p>
          <a:p>
            <a:pPr marL="45720" indent="0" algn="ctr">
              <a:buNone/>
            </a:pPr>
            <a:endParaRPr lang="ru-RU" sz="2800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800" dirty="0">
                <a:solidFill>
                  <a:srgbClr val="002060"/>
                </a:solidFill>
              </a:rPr>
              <a:t>Информируют участников ГИА и их родителей (законных представителей) под подпись образовательные организации в течение 1 рабочего дня со дня получения результатов ГИА.</a:t>
            </a:r>
          </a:p>
          <a:p>
            <a:pPr marL="45720" indent="0" algn="ctr">
              <a:buNone/>
            </a:pPr>
            <a:endParaRPr lang="ru-RU" sz="2800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endParaRPr lang="ru-RU" sz="2800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800" dirty="0">
                <a:solidFill>
                  <a:srgbClr val="002060"/>
                </a:solidFill>
              </a:rPr>
              <a:t>Участники ГИА и (или) их родители (законные представители), выпускники прошлых лет, лица, обучающиеся по образовательным программам среднего профессионального образования, предварительно могут  также ознакомиться с результатами экзаменов </a:t>
            </a:r>
            <a:r>
              <a:rPr lang="ru-RU" sz="2800" dirty="0" smtClean="0">
                <a:solidFill>
                  <a:srgbClr val="002060"/>
                </a:solidFill>
              </a:rPr>
              <a:t>                                                                                         </a:t>
            </a:r>
            <a:r>
              <a:rPr lang="ru-RU" sz="4100" dirty="0" smtClean="0">
                <a:solidFill>
                  <a:srgbClr val="002060"/>
                </a:solidFill>
              </a:rPr>
              <a:t>на </a:t>
            </a:r>
            <a:r>
              <a:rPr lang="ru-RU" sz="4100" dirty="0">
                <a:solidFill>
                  <a:srgbClr val="002060"/>
                </a:solidFill>
              </a:rPr>
              <a:t>официальном </a:t>
            </a:r>
            <a:r>
              <a:rPr lang="ru-RU" sz="4600" dirty="0">
                <a:solidFill>
                  <a:srgbClr val="002060"/>
                </a:solidFill>
              </a:rPr>
              <a:t>портале ЕГЭ (ege.edu.ru)</a:t>
            </a:r>
          </a:p>
        </p:txBody>
      </p:sp>
    </p:spTree>
    <p:extLst>
      <p:ext uri="{BB962C8B-B14F-4D97-AF65-F5344CB8AC3E}">
        <p14:creationId xmlns:p14="http://schemas.microsoft.com/office/powerpoint/2010/main" xmlns="" val="14863655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18983" y="732259"/>
            <a:ext cx="11022227" cy="5940389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Апелляция о несогласии с результатами ГИА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Срок подачи - в течение двух рабочих дней после официального дня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объявления результатов ГИА по соответствующему учебному предмету.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Обучающиеся подают апелляцию в организацию, осуществляющую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образовательную деятельность, которой они были допущены в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установленном порядке к ГИА. </a:t>
            </a:r>
            <a:endParaRPr lang="ru-RU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По результатам рассмотрения апелляции о несогласии с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выставленными баллами КК принимает решение: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об </a:t>
            </a:r>
            <a:r>
              <a:rPr lang="ru-RU" dirty="0">
                <a:solidFill>
                  <a:srgbClr val="002060"/>
                </a:solidFill>
              </a:rPr>
              <a:t>отклонении апелляции и сохранении выставленных баллов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(отсутствие технических ошибок и ошибок оценивания экзаменационной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работы);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 об </a:t>
            </a:r>
            <a:r>
              <a:rPr lang="ru-RU" dirty="0">
                <a:solidFill>
                  <a:srgbClr val="002060"/>
                </a:solidFill>
              </a:rPr>
              <a:t>удовлетворении апелляции и изменении баллов (наличие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технических ошибок и (или) ошибок оценивания экзаменационной работы).</a:t>
            </a:r>
          </a:p>
          <a:p>
            <a:pPr marL="4572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!ВАЖНО: в случае удовлетворения апелляции количество</a:t>
            </a:r>
          </a:p>
          <a:p>
            <a:pPr marL="4572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ранее выставленных баллов может измениться как в сторону</a:t>
            </a:r>
          </a:p>
          <a:p>
            <a:pPr marL="4572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увеличения, так и в сторону уменьшения количества баллов.</a:t>
            </a:r>
          </a:p>
        </p:txBody>
      </p:sp>
    </p:spTree>
    <p:extLst>
      <p:ext uri="{BB962C8B-B14F-4D97-AF65-F5344CB8AC3E}">
        <p14:creationId xmlns:p14="http://schemas.microsoft.com/office/powerpoint/2010/main" xmlns="" val="41160824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22421" y="333631"/>
            <a:ext cx="11677135" cy="6240163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Минимальное </a:t>
            </a:r>
            <a:r>
              <a:rPr lang="ru-RU" b="1" dirty="0">
                <a:solidFill>
                  <a:srgbClr val="002060"/>
                </a:solidFill>
              </a:rPr>
              <a:t>количество баллов, необходимое для получения аттестата и для поступления в </a:t>
            </a:r>
            <a:r>
              <a:rPr lang="ru-RU" b="1" dirty="0" smtClean="0">
                <a:solidFill>
                  <a:srgbClr val="002060"/>
                </a:solidFill>
              </a:rPr>
              <a:t>образовательные </a:t>
            </a:r>
            <a:r>
              <a:rPr lang="ru-RU" b="1" dirty="0">
                <a:solidFill>
                  <a:srgbClr val="002060"/>
                </a:solidFill>
              </a:rPr>
              <a:t>организации высшего </a:t>
            </a:r>
            <a:r>
              <a:rPr lang="ru-RU" b="1" dirty="0" smtClean="0">
                <a:solidFill>
                  <a:srgbClr val="002060"/>
                </a:solidFill>
              </a:rPr>
              <a:t>образования</a:t>
            </a:r>
          </a:p>
          <a:p>
            <a:pPr marL="4572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0411727"/>
              </p:ext>
            </p:extLst>
          </p:nvPr>
        </p:nvGraphicFramePr>
        <p:xfrm>
          <a:off x="1186249" y="1359246"/>
          <a:ext cx="9798908" cy="5113892"/>
        </p:xfrm>
        <a:graphic>
          <a:graphicData uri="http://schemas.openxmlformats.org/drawingml/2006/table">
            <a:tbl>
              <a:tblPr/>
              <a:tblGrid>
                <a:gridCol w="4820166"/>
                <a:gridCol w="4978742"/>
              </a:tblGrid>
              <a:tr h="249570">
                <a:tc>
                  <a:txBody>
                    <a:bodyPr/>
                    <a:lstStyle/>
                    <a:p>
                      <a:pPr indent="0" algn="ctr"/>
                      <a:r>
                        <a:rPr lang="ru-RU" sz="1600" dirty="0">
                          <a:solidFill>
                            <a:srgbClr val="464C55"/>
                          </a:solidFill>
                          <a:effectLst/>
                        </a:rPr>
                        <a:t>Общеобразовательный предмет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600" dirty="0">
                          <a:solidFill>
                            <a:srgbClr val="464C55"/>
                          </a:solidFill>
                          <a:effectLst/>
                        </a:rPr>
                        <a:t>Минимальное количество баллов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13">
                <a:tc>
                  <a:txBody>
                    <a:bodyPr/>
                    <a:lstStyle/>
                    <a:p>
                      <a:pPr indent="0"/>
                      <a:r>
                        <a:rPr lang="ru-RU" sz="1600" dirty="0">
                          <a:effectLst/>
                        </a:rPr>
                        <a:t>Русский язык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600" dirty="0">
                          <a:solidFill>
                            <a:srgbClr val="464C55"/>
                          </a:solidFill>
                          <a:effectLst/>
                        </a:rPr>
                        <a:t>40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13">
                <a:tc>
                  <a:txBody>
                    <a:bodyPr/>
                    <a:lstStyle/>
                    <a:p>
                      <a:pPr indent="0"/>
                      <a:r>
                        <a:rPr lang="ru-RU" sz="1600">
                          <a:effectLst/>
                        </a:rPr>
                        <a:t>Математика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600">
                          <a:solidFill>
                            <a:srgbClr val="464C55"/>
                          </a:solidFill>
                          <a:effectLst/>
                        </a:rPr>
                        <a:t>39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13">
                <a:tc>
                  <a:txBody>
                    <a:bodyPr/>
                    <a:lstStyle/>
                    <a:p>
                      <a:pPr indent="0"/>
                      <a:r>
                        <a:rPr lang="ru-RU" sz="1600">
                          <a:effectLst/>
                        </a:rPr>
                        <a:t>Физика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600" dirty="0">
                          <a:solidFill>
                            <a:srgbClr val="464C55"/>
                          </a:solidFill>
                          <a:effectLst/>
                        </a:rPr>
                        <a:t>39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13">
                <a:tc>
                  <a:txBody>
                    <a:bodyPr/>
                    <a:lstStyle/>
                    <a:p>
                      <a:pPr indent="0"/>
                      <a:r>
                        <a:rPr lang="ru-RU" sz="1600">
                          <a:effectLst/>
                        </a:rPr>
                        <a:t>Обществознание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600" dirty="0">
                          <a:solidFill>
                            <a:srgbClr val="464C55"/>
                          </a:solidFill>
                          <a:effectLst/>
                        </a:rPr>
                        <a:t>45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13">
                <a:tc>
                  <a:txBody>
                    <a:bodyPr/>
                    <a:lstStyle/>
                    <a:p>
                      <a:pPr indent="0"/>
                      <a:r>
                        <a:rPr lang="ru-RU" sz="1600">
                          <a:effectLst/>
                        </a:rPr>
                        <a:t>История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600" dirty="0">
                          <a:solidFill>
                            <a:srgbClr val="464C55"/>
                          </a:solidFill>
                          <a:effectLst/>
                        </a:rPr>
                        <a:t>35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1004">
                <a:tc>
                  <a:txBody>
                    <a:bodyPr/>
                    <a:lstStyle/>
                    <a:p>
                      <a:pPr indent="0"/>
                      <a:r>
                        <a:rPr lang="ru-RU" sz="1600" dirty="0">
                          <a:effectLst/>
                        </a:rPr>
                        <a:t>Информатика и информационно-коммуникационные технологии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600" dirty="0">
                          <a:solidFill>
                            <a:srgbClr val="464C55"/>
                          </a:solidFill>
                          <a:effectLst/>
                        </a:rPr>
                        <a:t>44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13">
                <a:tc>
                  <a:txBody>
                    <a:bodyPr/>
                    <a:lstStyle/>
                    <a:p>
                      <a:pPr indent="0"/>
                      <a:r>
                        <a:rPr lang="ru-RU" sz="1600">
                          <a:effectLst/>
                        </a:rPr>
                        <a:t>Иностранный язык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600" dirty="0">
                          <a:solidFill>
                            <a:srgbClr val="464C55"/>
                          </a:solidFill>
                          <a:effectLst/>
                        </a:rPr>
                        <a:t>30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13">
                <a:tc>
                  <a:txBody>
                    <a:bodyPr/>
                    <a:lstStyle/>
                    <a:p>
                      <a:pPr indent="0"/>
                      <a:r>
                        <a:rPr lang="ru-RU" sz="1600">
                          <a:effectLst/>
                        </a:rPr>
                        <a:t>Литература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600" dirty="0">
                          <a:solidFill>
                            <a:srgbClr val="464C55"/>
                          </a:solidFill>
                          <a:effectLst/>
                        </a:rPr>
                        <a:t>40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13">
                <a:tc>
                  <a:txBody>
                    <a:bodyPr/>
                    <a:lstStyle/>
                    <a:p>
                      <a:pPr indent="0"/>
                      <a:r>
                        <a:rPr lang="ru-RU" sz="1600">
                          <a:effectLst/>
                        </a:rPr>
                        <a:t>Биология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600" dirty="0">
                          <a:solidFill>
                            <a:srgbClr val="464C55"/>
                          </a:solidFill>
                          <a:effectLst/>
                        </a:rPr>
                        <a:t>39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13">
                <a:tc>
                  <a:txBody>
                    <a:bodyPr/>
                    <a:lstStyle/>
                    <a:p>
                      <a:pPr indent="0"/>
                      <a:r>
                        <a:rPr lang="ru-RU" sz="1600">
                          <a:effectLst/>
                        </a:rPr>
                        <a:t>География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600" dirty="0">
                          <a:solidFill>
                            <a:srgbClr val="464C55"/>
                          </a:solidFill>
                          <a:effectLst/>
                        </a:rPr>
                        <a:t>40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13">
                <a:tc>
                  <a:txBody>
                    <a:bodyPr/>
                    <a:lstStyle/>
                    <a:p>
                      <a:pPr indent="0"/>
                      <a:r>
                        <a:rPr lang="ru-RU" sz="1600">
                          <a:effectLst/>
                        </a:rPr>
                        <a:t>Химия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600" dirty="0">
                          <a:solidFill>
                            <a:srgbClr val="464C55"/>
                          </a:solidFill>
                          <a:effectLst/>
                        </a:rPr>
                        <a:t>39</a:t>
                      </a:r>
                    </a:p>
                  </a:txBody>
                  <a:tcPr marL="57917" marR="57917" marT="28959" marB="2895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54438" y="7318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22272F"/>
                </a:solidFill>
                <a:effectLst/>
                <a:latin typeface="PT Serif"/>
                <a:cs typeface="Arial" pitchFamily="34" charset="0"/>
              </a:rPr>
              <a:t> 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22272F"/>
                </a:solidFill>
                <a:effectLst/>
                <a:latin typeface="PT Serif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7301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96563" y="732259"/>
            <a:ext cx="11046940" cy="591567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На сайте ФИПИ опубликованы  </a:t>
            </a:r>
            <a:r>
              <a:rPr lang="ru-RU" sz="3600" dirty="0">
                <a:solidFill>
                  <a:srgbClr val="002060"/>
                </a:solidFill>
              </a:rPr>
              <a:t>утверждённые демоверсии </a:t>
            </a:r>
            <a:r>
              <a:rPr lang="ru-RU" sz="3600" dirty="0" smtClean="0">
                <a:solidFill>
                  <a:srgbClr val="002060"/>
                </a:solidFill>
              </a:rPr>
              <a:t>ЕГЭ в </a:t>
            </a:r>
            <a:r>
              <a:rPr lang="ru-RU" sz="3600" dirty="0">
                <a:solidFill>
                  <a:srgbClr val="002060"/>
                </a:solidFill>
              </a:rPr>
              <a:t>2022 </a:t>
            </a:r>
            <a:r>
              <a:rPr lang="ru-RU" sz="3600" dirty="0" smtClean="0">
                <a:solidFill>
                  <a:srgbClr val="002060"/>
                </a:solidFill>
              </a:rPr>
              <a:t>года</a:t>
            </a:r>
          </a:p>
          <a:p>
            <a:pPr marL="45720" indent="0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В ЕГЭ по ряду предметов внесены изменения: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FF0000"/>
                </a:solidFill>
              </a:rPr>
              <a:t>значительно </a:t>
            </a:r>
            <a:r>
              <a:rPr lang="ru-RU" sz="2400" dirty="0">
                <a:solidFill>
                  <a:srgbClr val="FF0000"/>
                </a:solidFill>
              </a:rPr>
              <a:t>сократится количество тестовых заданий с ответами закрытого типа (со списком ответов), когда выпускнику нужно выбрать правильный вариант из предложенных. Их заменят на задания, которые требуют развёрнутого </a:t>
            </a:r>
            <a:r>
              <a:rPr lang="ru-RU" sz="2400" dirty="0" smtClean="0">
                <a:solidFill>
                  <a:srgbClr val="FF0000"/>
                </a:solidFill>
              </a:rPr>
              <a:t>ответа;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rgbClr val="FF0000"/>
                </a:solidFill>
              </a:rPr>
              <a:t>п</a:t>
            </a:r>
            <a:r>
              <a:rPr lang="ru-RU" sz="2400" dirty="0" smtClean="0">
                <a:solidFill>
                  <a:srgbClr val="FF0000"/>
                </a:solidFill>
              </a:rPr>
              <a:t>о ряду предметов уменьшено  время написания работы ЕГЭ.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5742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4756" y="679622"/>
            <a:ext cx="11226208" cy="5360150"/>
          </a:xfrm>
        </p:spPr>
        <p:txBody>
          <a:bodyPr>
            <a:normAutofit/>
          </a:bodyPr>
          <a:lstStyle/>
          <a:p>
            <a:pPr algn="just"/>
            <a:endParaRPr lang="ru-RU" sz="2400" b="1" u="sng" dirty="0" smtClean="0"/>
          </a:p>
          <a:p>
            <a:pPr algn="just"/>
            <a:endParaRPr lang="ru-RU" sz="3200" b="1" u="sng" dirty="0" smtClean="0">
              <a:solidFill>
                <a:srgbClr val="546BDC"/>
              </a:solidFill>
            </a:endParaRPr>
          </a:p>
          <a:p>
            <a:pPr marL="0" indent="0" algn="just">
              <a:buNone/>
            </a:pPr>
            <a:r>
              <a:rPr lang="ru-RU" sz="3200" b="1" u="sng" dirty="0" smtClean="0"/>
              <a:t> </a:t>
            </a:r>
          </a:p>
          <a:p>
            <a:pPr marL="0" indent="0" algn="just">
              <a:buNone/>
            </a:pPr>
            <a:r>
              <a:rPr lang="ru-RU" sz="3200" b="1" u="sng" dirty="0" smtClean="0">
                <a:solidFill>
                  <a:srgbClr val="002060"/>
                </a:solidFill>
              </a:rPr>
              <a:t>- Федеральный </a:t>
            </a:r>
            <a:r>
              <a:rPr lang="ru-RU" sz="3200" b="1" u="sng" dirty="0">
                <a:solidFill>
                  <a:srgbClr val="002060"/>
                </a:solidFill>
              </a:rPr>
              <a:t>закон от 29.12.2012 № 273-ФЗ «Об образовании в Российской Федерации»;</a:t>
            </a:r>
          </a:p>
          <a:p>
            <a:pPr marL="0" indent="0" algn="just">
              <a:buNone/>
            </a:pPr>
            <a:r>
              <a:rPr lang="ru-RU" sz="3200" b="1" u="sng" dirty="0">
                <a:solidFill>
                  <a:srgbClr val="002060"/>
                </a:solidFill>
              </a:rPr>
              <a:t>- Порядок проведения </a:t>
            </a:r>
            <a:r>
              <a:rPr lang="ru-RU" sz="3200" b="1" u="sng" dirty="0" smtClean="0">
                <a:solidFill>
                  <a:srgbClr val="002060"/>
                </a:solidFill>
              </a:rPr>
              <a:t>ГИА-11 </a:t>
            </a:r>
            <a:r>
              <a:rPr lang="ru-RU" sz="3200" b="1" u="sng" dirty="0">
                <a:solidFill>
                  <a:srgbClr val="002060"/>
                </a:solidFill>
              </a:rPr>
              <a:t>от </a:t>
            </a:r>
            <a:r>
              <a:rPr lang="ru-RU" sz="3200" b="1" u="sng" dirty="0" smtClean="0">
                <a:solidFill>
                  <a:srgbClr val="002060"/>
                </a:solidFill>
              </a:rPr>
              <a:t>07.11.2018                             </a:t>
            </a:r>
            <a:r>
              <a:rPr lang="ru-RU" sz="3200" b="1" u="sng" dirty="0">
                <a:solidFill>
                  <a:srgbClr val="002060"/>
                </a:solidFill>
              </a:rPr>
              <a:t>№ </a:t>
            </a:r>
            <a:r>
              <a:rPr lang="ru-RU" sz="3200" b="1" u="sng" dirty="0" smtClean="0">
                <a:solidFill>
                  <a:srgbClr val="002060"/>
                </a:solidFill>
              </a:rPr>
              <a:t>190-1512.</a:t>
            </a:r>
            <a:endParaRPr lang="ru-RU" sz="3200" b="1" u="sng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811" y="432487"/>
            <a:ext cx="9484275" cy="6796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FF0000"/>
                </a:solidFill>
              </a:rPr>
              <a:t>Перечень нормативных документов, регламентирующих проведение ГИА-11                          в 2022 году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62295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84205" y="732260"/>
            <a:ext cx="10948087" cy="4951848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Итоговое сочинение (изложение</a:t>
            </a:r>
            <a:r>
              <a:rPr lang="ru-RU" sz="3600" b="1" dirty="0" smtClean="0">
                <a:solidFill>
                  <a:srgbClr val="002060"/>
                </a:solidFill>
              </a:rPr>
              <a:t>) 2022</a:t>
            </a: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Допуск к государственной итоговой аттестации</a:t>
            </a:r>
            <a:endParaRPr lang="ru-RU" sz="2800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Расписание проведения итогового сочинения (изложения)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</a:t>
            </a:r>
          </a:p>
          <a:p>
            <a:pPr marL="45720" indent="0"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Основной срок     </a:t>
            </a:r>
            <a:r>
              <a:rPr lang="ru-RU" sz="2400" dirty="0">
                <a:solidFill>
                  <a:srgbClr val="002060"/>
                </a:solidFill>
              </a:rPr>
              <a:t>	</a:t>
            </a:r>
            <a:r>
              <a:rPr lang="ru-RU" sz="2400" dirty="0" smtClean="0">
                <a:solidFill>
                  <a:srgbClr val="002060"/>
                </a:solidFill>
              </a:rPr>
              <a:t>                 Дополнительные </a:t>
            </a:r>
            <a:r>
              <a:rPr lang="ru-RU" sz="2400" dirty="0">
                <a:solidFill>
                  <a:srgbClr val="002060"/>
                </a:solidFill>
              </a:rPr>
              <a:t>сроки</a:t>
            </a:r>
          </a:p>
          <a:p>
            <a:pPr marL="4572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1 декабря 2021 </a:t>
            </a:r>
            <a:r>
              <a:rPr lang="ru-RU" sz="2400" dirty="0" smtClean="0">
                <a:solidFill>
                  <a:srgbClr val="002060"/>
                </a:solidFill>
              </a:rPr>
              <a:t>года  </a:t>
            </a:r>
            <a:r>
              <a:rPr lang="ru-RU" sz="2400" dirty="0">
                <a:solidFill>
                  <a:srgbClr val="002060"/>
                </a:solidFill>
              </a:rPr>
              <a:t>	2 февраля 2022 года	</a:t>
            </a:r>
            <a:r>
              <a:rPr lang="ru-RU" sz="2400" dirty="0" smtClean="0">
                <a:solidFill>
                  <a:srgbClr val="002060"/>
                </a:solidFill>
              </a:rPr>
              <a:t>       4 </a:t>
            </a:r>
            <a:r>
              <a:rPr lang="ru-RU" sz="2400" dirty="0">
                <a:solidFill>
                  <a:srgbClr val="002060"/>
                </a:solidFill>
              </a:rPr>
              <a:t>мая 2022 года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40015705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05481" y="234777"/>
            <a:ext cx="10849233" cy="6277233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3200" dirty="0">
                <a:solidFill>
                  <a:srgbClr val="002060"/>
                </a:solidFill>
              </a:rPr>
              <a:t>В 2021/22 учебном году утверждены следующие тематические направления итогового сочинения: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-Человек </a:t>
            </a:r>
            <a:r>
              <a:rPr lang="ru-RU" dirty="0">
                <a:solidFill>
                  <a:srgbClr val="002060"/>
                </a:solidFill>
              </a:rPr>
              <a:t>путешествующий: дорога в жизни человека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-Цивилизация </a:t>
            </a:r>
            <a:r>
              <a:rPr lang="ru-RU" dirty="0">
                <a:solidFill>
                  <a:srgbClr val="002060"/>
                </a:solidFill>
              </a:rPr>
              <a:t>и технологии — спасение, вызов или трагедия?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-Преступление </a:t>
            </a:r>
            <a:r>
              <a:rPr lang="ru-RU" dirty="0">
                <a:solidFill>
                  <a:srgbClr val="002060"/>
                </a:solidFill>
              </a:rPr>
              <a:t>и наказание — вечная тема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-Книга </a:t>
            </a:r>
            <a:r>
              <a:rPr lang="ru-RU" dirty="0">
                <a:solidFill>
                  <a:srgbClr val="002060"/>
                </a:solidFill>
              </a:rPr>
              <a:t>(музыка, спектакль, фильм) — про меня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-Кому </a:t>
            </a:r>
            <a:r>
              <a:rPr lang="ru-RU" dirty="0">
                <a:solidFill>
                  <a:srgbClr val="002060"/>
                </a:solidFill>
              </a:rPr>
              <a:t>на Руси жить хорошо? — вопрос </a:t>
            </a:r>
            <a:r>
              <a:rPr lang="ru-RU" dirty="0" smtClean="0">
                <a:solidFill>
                  <a:srgbClr val="002060"/>
                </a:solidFill>
              </a:rPr>
              <a:t>гражданина</a:t>
            </a:r>
          </a:p>
          <a:p>
            <a:pPr marL="45720" indent="0">
              <a:buNone/>
            </a:pPr>
            <a:r>
              <a:rPr lang="ru-RU" dirty="0">
                <a:solidFill>
                  <a:srgbClr val="FF0000"/>
                </a:solidFill>
              </a:rPr>
              <a:t>Продолжительность выполнения итогового сочинения (изложения) составляет 3 часа 55 минут (235 минут).</a:t>
            </a:r>
          </a:p>
          <a:p>
            <a:pPr marL="4572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В продолжительность написания итогового сочинения (изложения) не включается время, выделенное на подготовительные мероприятия (инструктаж участников итогового сочинения (изложения), заполнение ими регистрационных полей и др.).</a:t>
            </a:r>
          </a:p>
        </p:txBody>
      </p:sp>
    </p:spTree>
    <p:extLst>
      <p:ext uri="{BB962C8B-B14F-4D97-AF65-F5344CB8AC3E}">
        <p14:creationId xmlns:p14="http://schemas.microsoft.com/office/powerpoint/2010/main" xmlns="" val="12982910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002060"/>
                </a:solidFill>
              </a:rPr>
              <a:t>Итоговое сочинение (изложение) </a:t>
            </a:r>
            <a:r>
              <a:rPr lang="ru-RU" sz="2400" b="1" dirty="0" smtClean="0">
                <a:solidFill>
                  <a:srgbClr val="002060"/>
                </a:solidFill>
              </a:rPr>
              <a:t>начинается                           </a:t>
            </a:r>
            <a:r>
              <a:rPr lang="ru-RU" sz="2400" b="1" dirty="0">
                <a:solidFill>
                  <a:srgbClr val="002060"/>
                </a:solidFill>
              </a:rPr>
              <a:t>в 10.00 по местному </a:t>
            </a:r>
            <a:r>
              <a:rPr lang="ru-RU" sz="2400" b="1" dirty="0" smtClean="0">
                <a:solidFill>
                  <a:srgbClr val="002060"/>
                </a:solidFill>
              </a:rPr>
              <a:t>времени</a:t>
            </a:r>
            <a:endParaRPr lang="ru-RU" sz="2400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Во </a:t>
            </a:r>
            <a:r>
              <a:rPr lang="ru-RU" sz="1800" dirty="0">
                <a:solidFill>
                  <a:srgbClr val="002060"/>
                </a:solidFill>
              </a:rPr>
              <a:t>время проведения итогового сочинения (изложения) на рабочем столе участников итогового сочинения (изложения) помимо бланка регистрации</a:t>
            </a:r>
          </a:p>
          <a:p>
            <a:pPr marL="45720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и бланков записи (дополнительных бланков записи) находятся:</a:t>
            </a:r>
          </a:p>
          <a:p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ручка (</a:t>
            </a:r>
            <a:r>
              <a:rPr lang="ru-RU" sz="1800" dirty="0" err="1">
                <a:solidFill>
                  <a:srgbClr val="002060"/>
                </a:solidFill>
              </a:rPr>
              <a:t>гелевая</a:t>
            </a:r>
            <a:r>
              <a:rPr lang="ru-RU" sz="1800" dirty="0">
                <a:solidFill>
                  <a:srgbClr val="002060"/>
                </a:solidFill>
              </a:rPr>
              <a:t> или  капиллярная с чернилами черного цвета);</a:t>
            </a:r>
          </a:p>
          <a:p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документ, удостоверяющий личность;</a:t>
            </a:r>
          </a:p>
          <a:p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орфографический словарь для участников итогового сочинения (орфографический и толковый словари для участников итогового изложения), выданный по месту проведения итогового сочинения (изложения);</a:t>
            </a:r>
          </a:p>
          <a:p>
            <a:endParaRPr lang="ru-RU" sz="1800" dirty="0">
              <a:solidFill>
                <a:srgbClr val="002060"/>
              </a:solidFill>
            </a:endParaRPr>
          </a:p>
          <a:p>
            <a:r>
              <a:rPr lang="ru-RU" sz="1800" dirty="0">
                <a:solidFill>
                  <a:srgbClr val="002060"/>
                </a:solidFill>
              </a:rPr>
              <a:t>листы бумаги для черновиков, выданные по месту проведения итогового сочинения (изложения)</a:t>
            </a:r>
          </a:p>
        </p:txBody>
      </p:sp>
    </p:spTree>
    <p:extLst>
      <p:ext uri="{BB962C8B-B14F-4D97-AF65-F5344CB8AC3E}">
        <p14:creationId xmlns:p14="http://schemas.microsoft.com/office/powerpoint/2010/main" xmlns="" val="35132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524000" y="732259"/>
            <a:ext cx="9251092" cy="5433763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В день проведения итогового сочинения (изложения) участникам итогового сочинения (изложения) запрещается иметь при себе средства связи, фото-, аудио- и видеоаппаратуру, справочные материалы, письменные заметки и иные средства хранения и передачи информации.</a:t>
            </a:r>
          </a:p>
          <a:p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>
                <a:solidFill>
                  <a:srgbClr val="002060"/>
                </a:solidFill>
              </a:rPr>
              <a:t>Участники итогового сочинения (изложения), нарушившие установленные требования, удаляются с итогового сочинения (изложения).</a:t>
            </a:r>
          </a:p>
        </p:txBody>
      </p:sp>
    </p:spTree>
    <p:extLst>
      <p:ext uri="{BB962C8B-B14F-4D97-AF65-F5344CB8AC3E}">
        <p14:creationId xmlns:p14="http://schemas.microsoft.com/office/powerpoint/2010/main" xmlns="" val="34904912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07773" y="395417"/>
            <a:ext cx="11257005" cy="5733534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3600" i="1" dirty="0" smtClean="0"/>
              <a:t>ГИА-11</a:t>
            </a:r>
            <a:endParaRPr lang="ru-RU" sz="3600" i="1" dirty="0"/>
          </a:p>
          <a:p>
            <a:r>
              <a:rPr lang="ru-RU" sz="2400" dirty="0" smtClean="0">
                <a:solidFill>
                  <a:srgbClr val="002060"/>
                </a:solidFill>
              </a:rPr>
              <a:t>Итоговая </a:t>
            </a:r>
            <a:r>
              <a:rPr lang="ru-RU" sz="2400" dirty="0">
                <a:solidFill>
                  <a:srgbClr val="002060"/>
                </a:solidFill>
              </a:rPr>
              <a:t>аттестация в </a:t>
            </a:r>
            <a:r>
              <a:rPr lang="ru-RU" sz="2400" dirty="0" smtClean="0">
                <a:solidFill>
                  <a:srgbClr val="002060"/>
                </a:solidFill>
              </a:rPr>
              <a:t>11  </a:t>
            </a:r>
            <a:r>
              <a:rPr lang="ru-RU" sz="2400" dirty="0">
                <a:solidFill>
                  <a:srgbClr val="002060"/>
                </a:solidFill>
              </a:rPr>
              <a:t>классах пройдет в форме </a:t>
            </a:r>
            <a:r>
              <a:rPr lang="ru-RU" sz="2400" dirty="0" smtClean="0">
                <a:solidFill>
                  <a:srgbClr val="002060"/>
                </a:solidFill>
              </a:rPr>
              <a:t>единого  </a:t>
            </a:r>
            <a:r>
              <a:rPr lang="ru-RU" sz="2400" dirty="0">
                <a:solidFill>
                  <a:srgbClr val="002060"/>
                </a:solidFill>
              </a:rPr>
              <a:t>государственного экзамена </a:t>
            </a:r>
            <a:r>
              <a:rPr lang="ru-RU" sz="2400" dirty="0" smtClean="0">
                <a:solidFill>
                  <a:srgbClr val="002060"/>
                </a:solidFill>
              </a:rPr>
              <a:t>(ЕГЭ</a:t>
            </a:r>
            <a:r>
              <a:rPr lang="ru-RU" sz="2400" dirty="0">
                <a:solidFill>
                  <a:srgbClr val="002060"/>
                </a:solidFill>
              </a:rPr>
              <a:t>) или государственного выпускного экзамена (ГВЭ) для лиц с ОВЗ.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-   Участники с ОВЗ, дети-инвалиды и инвалиды при подаче заявления на сдачу экзаменов в форме ГВЭ предоставляют копию рекомендаций  ПМПК, оригинал, либо заверенную копию справки  об установлении инвалидности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- Срок подачи заявлений на участие в ГИА - </a:t>
            </a:r>
            <a:r>
              <a:rPr lang="ru-RU" sz="2400" dirty="0" smtClean="0">
                <a:solidFill>
                  <a:srgbClr val="002060"/>
                </a:solidFill>
              </a:rPr>
              <a:t>11 </a:t>
            </a:r>
            <a:r>
              <a:rPr lang="ru-RU" sz="2400" dirty="0">
                <a:solidFill>
                  <a:srgbClr val="002060"/>
                </a:solidFill>
              </a:rPr>
              <a:t>до 1 </a:t>
            </a:r>
            <a:r>
              <a:rPr lang="ru-RU" sz="2400" dirty="0" smtClean="0">
                <a:solidFill>
                  <a:srgbClr val="002060"/>
                </a:solidFill>
              </a:rPr>
              <a:t>февраля  </a:t>
            </a:r>
            <a:r>
              <a:rPr lang="ru-RU" sz="2400" dirty="0">
                <a:solidFill>
                  <a:srgbClr val="002060"/>
                </a:solidFill>
              </a:rPr>
              <a:t>2022 года включительно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После 1 февраля выпускник может изменить (дополнить) перечень указанных в заявлении экзаменов только при наличии уважительных причин (болезнь или иные обстоятельства), подтвержденных документально, обратившись в государственную экзаменационную комиссию не позднее, чем за две недели до начала соответствующих экзаменов.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27978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9493" y="494270"/>
            <a:ext cx="11442356" cy="593124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Проект расписания ГИА-11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27 </a:t>
            </a:r>
            <a:r>
              <a:rPr lang="ru-RU" dirty="0" smtClean="0">
                <a:solidFill>
                  <a:srgbClr val="002060"/>
                </a:solidFill>
              </a:rPr>
              <a:t>мая – </a:t>
            </a:r>
            <a:r>
              <a:rPr lang="ru-RU" dirty="0">
                <a:solidFill>
                  <a:srgbClr val="002060"/>
                </a:solidFill>
              </a:rPr>
              <a:t>география, литература, химия;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30 </a:t>
            </a:r>
            <a:r>
              <a:rPr lang="ru-RU" dirty="0" smtClean="0">
                <a:solidFill>
                  <a:srgbClr val="002060"/>
                </a:solidFill>
              </a:rPr>
              <a:t>мая – </a:t>
            </a:r>
            <a:r>
              <a:rPr lang="ru-RU" dirty="0">
                <a:solidFill>
                  <a:srgbClr val="002060"/>
                </a:solidFill>
              </a:rPr>
              <a:t>русский язык;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2 июня – </a:t>
            </a:r>
            <a:r>
              <a:rPr lang="ru-RU" dirty="0">
                <a:solidFill>
                  <a:srgbClr val="002060"/>
                </a:solidFill>
              </a:rPr>
              <a:t>ЕГЭ по математике профильного уровня;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3 </a:t>
            </a:r>
            <a:r>
              <a:rPr lang="ru-RU" dirty="0" smtClean="0">
                <a:solidFill>
                  <a:srgbClr val="002060"/>
                </a:solidFill>
              </a:rPr>
              <a:t>июня – </a:t>
            </a:r>
            <a:r>
              <a:rPr lang="ru-RU" dirty="0">
                <a:solidFill>
                  <a:srgbClr val="002060"/>
                </a:solidFill>
              </a:rPr>
              <a:t>ЕГЭ по математике базового уровня;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6 </a:t>
            </a:r>
            <a:r>
              <a:rPr lang="ru-RU" dirty="0" smtClean="0">
                <a:solidFill>
                  <a:srgbClr val="002060"/>
                </a:solidFill>
              </a:rPr>
              <a:t>июня – </a:t>
            </a:r>
            <a:r>
              <a:rPr lang="ru-RU" dirty="0">
                <a:solidFill>
                  <a:srgbClr val="002060"/>
                </a:solidFill>
              </a:rPr>
              <a:t>история, физика;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9 июня </a:t>
            </a:r>
            <a:r>
              <a:rPr lang="ru-RU" dirty="0" smtClean="0">
                <a:solidFill>
                  <a:srgbClr val="002060"/>
                </a:solidFill>
              </a:rPr>
              <a:t> – </a:t>
            </a:r>
            <a:r>
              <a:rPr lang="ru-RU" dirty="0">
                <a:solidFill>
                  <a:srgbClr val="002060"/>
                </a:solidFill>
              </a:rPr>
              <a:t>обществознание;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14 июня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>
                <a:solidFill>
                  <a:srgbClr val="002060"/>
                </a:solidFill>
              </a:rPr>
              <a:t>иностранные языки (за исключением раздела «Говорение»), биология;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16 июня – </a:t>
            </a:r>
            <a:r>
              <a:rPr lang="ru-RU" dirty="0">
                <a:solidFill>
                  <a:srgbClr val="002060"/>
                </a:solidFill>
              </a:rPr>
              <a:t>иностранные языки (раздел «Говорение»);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20 </a:t>
            </a:r>
            <a:r>
              <a:rPr lang="ru-RU" dirty="0" smtClean="0">
                <a:solidFill>
                  <a:srgbClr val="002060"/>
                </a:solidFill>
              </a:rPr>
              <a:t>июня – </a:t>
            </a:r>
            <a:r>
              <a:rPr lang="ru-RU" dirty="0">
                <a:solidFill>
                  <a:srgbClr val="002060"/>
                </a:solidFill>
              </a:rPr>
              <a:t>информатика и(ИКТ);</a:t>
            </a:r>
          </a:p>
          <a:p>
            <a:pPr marL="45720" indent="0">
              <a:buNone/>
            </a:pPr>
            <a:r>
              <a:rPr lang="ru-RU" dirty="0">
                <a:solidFill>
                  <a:srgbClr val="002060"/>
                </a:solidFill>
              </a:rPr>
              <a:t>21 </a:t>
            </a:r>
            <a:r>
              <a:rPr lang="ru-RU" dirty="0" smtClean="0">
                <a:solidFill>
                  <a:srgbClr val="002060"/>
                </a:solidFill>
              </a:rPr>
              <a:t>июня– </a:t>
            </a:r>
            <a:r>
              <a:rPr lang="ru-RU" dirty="0">
                <a:solidFill>
                  <a:srgbClr val="002060"/>
                </a:solidFill>
              </a:rPr>
              <a:t>информатика (ИКТ);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b="1" dirty="0">
                <a:solidFill>
                  <a:srgbClr val="002060"/>
                </a:solidFill>
              </a:rPr>
              <a:t>Резервные дни ЕГЭ 2022 основной </a:t>
            </a:r>
            <a:r>
              <a:rPr lang="ru-RU" b="1" dirty="0" smtClean="0">
                <a:solidFill>
                  <a:srgbClr val="002060"/>
                </a:solidFill>
              </a:rPr>
              <a:t>волны с 23 июня по 2 июля</a:t>
            </a:r>
            <a:endParaRPr lang="ru-RU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92252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864973" y="732260"/>
            <a:ext cx="10663881" cy="5631470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ГИА-11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Аттестация </a:t>
            </a:r>
            <a:r>
              <a:rPr lang="ru-RU" dirty="0">
                <a:solidFill>
                  <a:srgbClr val="002060"/>
                </a:solidFill>
              </a:rPr>
              <a:t>пройдёт в стандартном формате, как до пандемии. То есть сдавать ЕГЭ будут все ученики 11-х классов, а не только те, которые намерены поступать в вузы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</a:rPr>
              <a:t>Обязательные предметы: математика (базовая или профильная, на выбор) и русский язык. Этих двух предметов достаточно, чтобы получить аттестат. </a:t>
            </a:r>
          </a:p>
          <a:p>
            <a:pPr>
              <a:buFontTx/>
              <a:buChar char="-"/>
            </a:pPr>
            <a:endParaRPr lang="ru-RU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</a:rPr>
              <a:t>Профильную математику выбирают, если хотят поступить в вуз, где этот предмет входит в список вступительных испытаний. </a:t>
            </a:r>
          </a:p>
          <a:p>
            <a:pPr>
              <a:buFontTx/>
              <a:buChar char="-"/>
            </a:pPr>
            <a:endParaRPr lang="ru-RU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</a:rPr>
              <a:t>Чтобы продолжить образование в высшем учебном заведении, выпускники могут сдать также одну или несколько дополнительных дисциплин — исходя из требований выбранного вуза. </a:t>
            </a:r>
          </a:p>
          <a:p>
            <a:pPr>
              <a:buFontTx/>
              <a:buChar char="-"/>
            </a:pPr>
            <a:endParaRPr lang="ru-RU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</a:rPr>
              <a:t>Если с учебным заведением школьник ещё не определился, то предметы выбирают исходя из профиля будущей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397118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4868</TotalTime>
  <Words>1218</Words>
  <Application>Microsoft Office PowerPoint</Application>
  <PresentationFormat>Произвольный</PresentationFormat>
  <Paragraphs>150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Слайд 1</vt:lpstr>
      <vt:lpstr>Перечень нормативных документов, регламентирующих проведение ГИА-11                          в 2022 году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Снежко</dc:creator>
  <cp:lastModifiedBy>Романченко</cp:lastModifiedBy>
  <cp:revision>294</cp:revision>
  <cp:lastPrinted>2021-04-27T12:08:42Z</cp:lastPrinted>
  <dcterms:created xsi:type="dcterms:W3CDTF">2014-10-23T19:43:19Z</dcterms:created>
  <dcterms:modified xsi:type="dcterms:W3CDTF">2021-11-23T12:42:56Z</dcterms:modified>
</cp:coreProperties>
</file>